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1.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Shape 121"/>
          <p:cNvSpPr/>
          <p:nvPr>
            <p:ph type="sldImg"/>
          </p:nvPr>
        </p:nvSpPr>
        <p:spPr>
          <a:prstGeom prst="rect">
            <a:avLst/>
          </a:prstGeom>
        </p:spPr>
        <p:txBody>
          <a:bodyPr/>
          <a:lstStyle/>
          <a:p>
            <a:pPr/>
          </a:p>
        </p:txBody>
      </p:sp>
      <p:sp>
        <p:nvSpPr>
          <p:cNvPr id="122" name="Shape 122"/>
          <p:cNvSpPr/>
          <p:nvPr>
            <p:ph type="body" sz="quarter" idx="1"/>
          </p:nvPr>
        </p:nvSpPr>
        <p:spPr>
          <a:prstGeom prst="rect">
            <a:avLst/>
          </a:prstGeom>
        </p:spPr>
        <p:txBody>
          <a:bodyPr/>
          <a:lstStyle>
            <a:lvl1pPr>
              <a:defRPr sz="1000"/>
            </a:lvl1pPr>
          </a:lstStyle>
          <a:p>
            <a:pPr/>
            <a:r>
              <a:t>To orient ourselves, let us take the biggest-picture look at the economic history of the human race possible. The anthropologists tell us that we evolved in the Horn of Africa, becoming "anatomically modern" perhaps 200,000 years ago and "behaviorally modern"--which perhaps means acquiring _language_--less than 100,000 years ago.</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Shape 189"/>
          <p:cNvSpPr/>
          <p:nvPr>
            <p:ph type="sldImg"/>
          </p:nvPr>
        </p:nvSpPr>
        <p:spPr>
          <a:prstGeom prst="rect">
            <a:avLst/>
          </a:prstGeom>
        </p:spPr>
        <p:txBody>
          <a:bodyPr/>
          <a:lstStyle/>
          <a:p>
            <a:pPr/>
          </a:p>
        </p:txBody>
      </p:sp>
      <p:sp>
        <p:nvSpPr>
          <p:cNvPr id="190" name="Shape 190"/>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a:p>
        </p:txBody>
      </p:sp>
      <p:sp>
        <p:nvSpPr>
          <p:cNvPr id="200" name="Shape 200"/>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hape 204"/>
          <p:cNvSpPr/>
          <p:nvPr>
            <p:ph type="sldImg"/>
          </p:nvPr>
        </p:nvSpPr>
        <p:spPr>
          <a:prstGeom prst="rect">
            <a:avLst/>
          </a:prstGeom>
        </p:spPr>
        <p:txBody>
          <a:bodyPr/>
          <a:lstStyle/>
          <a:p>
            <a:pPr/>
          </a:p>
        </p:txBody>
      </p:sp>
      <p:sp>
        <p:nvSpPr>
          <p:cNvPr id="205" name="Shape 205"/>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Shape 210"/>
          <p:cNvSpPr/>
          <p:nvPr>
            <p:ph type="sldImg"/>
          </p:nvPr>
        </p:nvSpPr>
        <p:spPr>
          <a:prstGeom prst="rect">
            <a:avLst/>
          </a:prstGeom>
        </p:spPr>
        <p:txBody>
          <a:bodyPr/>
          <a:lstStyle/>
          <a:p>
            <a:pPr/>
          </a:p>
        </p:txBody>
      </p:sp>
      <p:sp>
        <p:nvSpPr>
          <p:cNvPr id="211" name="Shape 211"/>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a:p>
        </p:txBody>
      </p:sp>
      <p:sp>
        <p:nvSpPr>
          <p:cNvPr id="236" name="Shape 236"/>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Shape 242"/>
          <p:cNvSpPr/>
          <p:nvPr>
            <p:ph type="sldImg"/>
          </p:nvPr>
        </p:nvSpPr>
        <p:spPr>
          <a:prstGeom prst="rect">
            <a:avLst/>
          </a:prstGeom>
        </p:spPr>
        <p:txBody>
          <a:bodyPr/>
          <a:lstStyle/>
          <a:p>
            <a:pPr/>
          </a:p>
        </p:txBody>
      </p:sp>
      <p:sp>
        <p:nvSpPr>
          <p:cNvPr id="243" name="Shape 243"/>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Shape 126"/>
          <p:cNvSpPr/>
          <p:nvPr>
            <p:ph type="sldImg"/>
          </p:nvPr>
        </p:nvSpPr>
        <p:spPr>
          <a:prstGeom prst="rect">
            <a:avLst/>
          </a:prstGeom>
        </p:spPr>
        <p:txBody>
          <a:bodyPr/>
          <a:lstStyle/>
          <a:p>
            <a:pPr/>
          </a:p>
        </p:txBody>
      </p:sp>
      <p:sp>
        <p:nvSpPr>
          <p:cNvPr id="127" name="Shape 127"/>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hape 255"/>
          <p:cNvSpPr/>
          <p:nvPr>
            <p:ph type="sldImg"/>
          </p:nvPr>
        </p:nvSpPr>
        <p:spPr>
          <a:prstGeom prst="rect">
            <a:avLst/>
          </a:prstGeom>
        </p:spPr>
        <p:txBody>
          <a:bodyPr/>
          <a:lstStyle/>
          <a:p>
            <a:pPr/>
          </a:p>
        </p:txBody>
      </p:sp>
      <p:sp>
        <p:nvSpPr>
          <p:cNvPr id="256" name="Shape 256"/>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Shape 261"/>
          <p:cNvSpPr/>
          <p:nvPr>
            <p:ph type="sldImg"/>
          </p:nvPr>
        </p:nvSpPr>
        <p:spPr>
          <a:prstGeom prst="rect">
            <a:avLst/>
          </a:prstGeom>
        </p:spPr>
        <p:txBody>
          <a:bodyPr/>
          <a:lstStyle/>
          <a:p>
            <a:pPr/>
          </a:p>
        </p:txBody>
      </p:sp>
      <p:sp>
        <p:nvSpPr>
          <p:cNvPr id="262" name="Shape 262"/>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hape 271"/>
          <p:cNvSpPr/>
          <p:nvPr>
            <p:ph type="sldImg"/>
          </p:nvPr>
        </p:nvSpPr>
        <p:spPr>
          <a:prstGeom prst="rect">
            <a:avLst/>
          </a:prstGeom>
        </p:spPr>
        <p:txBody>
          <a:bodyPr/>
          <a:lstStyle/>
          <a:p>
            <a:pPr/>
          </a:p>
        </p:txBody>
      </p:sp>
      <p:sp>
        <p:nvSpPr>
          <p:cNvPr id="272" name="Shape 272"/>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Shape 135"/>
          <p:cNvSpPr/>
          <p:nvPr>
            <p:ph type="sldImg"/>
          </p:nvPr>
        </p:nvSpPr>
        <p:spPr>
          <a:prstGeom prst="rect">
            <a:avLst/>
          </a:prstGeom>
        </p:spPr>
        <p:txBody>
          <a:bodyPr/>
          <a:lstStyle/>
          <a:p>
            <a:pPr/>
          </a:p>
        </p:txBody>
      </p:sp>
      <p:sp>
        <p:nvSpPr>
          <p:cNvPr id="136" name="Shape 136"/>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Shape 141"/>
          <p:cNvSpPr/>
          <p:nvPr>
            <p:ph type="sldImg"/>
          </p:nvPr>
        </p:nvSpPr>
        <p:spPr>
          <a:prstGeom prst="rect">
            <a:avLst/>
          </a:prstGeom>
        </p:spPr>
        <p:txBody>
          <a:bodyPr/>
          <a:lstStyle/>
          <a:p>
            <a:pPr/>
          </a:p>
        </p:txBody>
      </p:sp>
      <p:sp>
        <p:nvSpPr>
          <p:cNvPr id="142" name="Shape 142"/>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Shape 147"/>
          <p:cNvSpPr/>
          <p:nvPr>
            <p:ph type="sldImg"/>
          </p:nvPr>
        </p:nvSpPr>
        <p:spPr>
          <a:prstGeom prst="rect">
            <a:avLst/>
          </a:prstGeom>
        </p:spPr>
        <p:txBody>
          <a:bodyPr/>
          <a:lstStyle/>
          <a:p>
            <a:pPr/>
          </a:p>
        </p:txBody>
      </p:sp>
      <p:sp>
        <p:nvSpPr>
          <p:cNvPr id="148" name="Shape 148"/>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Shape 153"/>
          <p:cNvSpPr/>
          <p:nvPr>
            <p:ph type="sldImg"/>
          </p:nvPr>
        </p:nvSpPr>
        <p:spPr>
          <a:prstGeom prst="rect">
            <a:avLst/>
          </a:prstGeom>
        </p:spPr>
        <p:txBody>
          <a:bodyPr/>
          <a:lstStyle/>
          <a:p>
            <a:pPr/>
          </a:p>
        </p:txBody>
      </p:sp>
      <p:sp>
        <p:nvSpPr>
          <p:cNvPr id="154" name="Shape 154"/>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a:p>
        </p:txBody>
      </p:sp>
      <p:sp>
        <p:nvSpPr>
          <p:cNvPr id="166" name="Shape 166"/>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defRPr sz="1000"/>
            </a:pPr>
            <a:r>
              <a:t>They will spend more time on the long 20th century then on any other earlier century. It will be salient, in that more and more that is important happened in the age than in any equal earlier length of time. Between the appearance of the iron-hulled oceangoing steamship, the submarine telegraph cable, and the industrial research lab around 1870 and the business cycle collapse followed by the anemic recovery of 2007-2015, the world was transformed more and more thoroughly than in any easier epoch of its or even many times its length. The two millennia of the discovery of agriculture and herding and the unknown period that marked the discovery and diffusion of fire might have matched it, and the invention of language surpassed it. But otherwise, of all eras that the human race has experienced to date, the long 20th century was the axis on which the wheel of history turned.</a:t>
            </a:r>
          </a:p>
          <a:p>
            <a:pPr>
              <a:defRPr sz="1000"/>
            </a:pPr>
          </a:p>
          <a:p>
            <a:pPr>
              <a:defRPr sz="1000"/>
            </a:pPr>
            <a:r>
              <a:t>This is not to say that people 2000, 3000, 4000 years from now will spend a lot of time thinking about what they will call "ancient history", and we now simply call "history": A lot of water will flow under many bridges in what will be our future and their past. But what of their attention they do focus on us and our predecessors will give a large place to us and to our four generations of immediate ancestors.</a:t>
            </a:r>
          </a:p>
          <a:p>
            <a:pPr>
              <a:defRPr sz="1000"/>
            </a:pPr>
          </a:p>
          <a:p>
            <a:pPr>
              <a:defRPr sz="1000"/>
            </a:pPr>
            <a:r>
              <a:t>The first thing that they will stress is that the history of the long 20th century is predominantly economic, or rather political-economic history.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mj-lt"/>
                <a:ea typeface="+mj-ea"/>
                <a:cs typeface="+mj-cs"/>
                <a:sym typeface="Helvetica"/>
              </a:defRPr>
            </a:lvl1pPr>
          </a:lstStyle>
          <a:p>
            <a:pPr/>
            <a:r>
              <a:t>–Johnny Appleseed</a:t>
            </a:r>
          </a:p>
        </p:txBody>
      </p:sp>
      <p:sp>
        <p:nvSpPr>
          <p:cNvPr id="94" name="“Type a quote here.”"/>
          <p:cNvSpPr txBox="1"/>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812800" y="0"/>
            <a:ext cx="15232066" cy="10160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06550" y="635000"/>
            <a:ext cx="9779000" cy="652272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2717800" y="635000"/>
            <a:ext cx="12357100" cy="8238067"/>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b="0" sz="6000">
                <a:solidFill>
                  <a:srgbClr val="000000"/>
                </a:solidFill>
                <a:latin typeface="+mn-lt"/>
                <a:ea typeface="+mn-ea"/>
                <a:cs typeface="+mn-cs"/>
                <a:sym typeface="Helvetica Light"/>
              </a:defRPr>
            </a:lvl1pPr>
          </a:lstStyle>
          <a:p>
            <a:pPr/>
            <a:r>
              <a:t>Title Text</a:t>
            </a:r>
          </a:p>
        </p:txBody>
      </p:sp>
      <p:sp>
        <p:nvSpPr>
          <p:cNvPr id="40" name="Body Level One…"/>
          <p:cNvSpPr txBox="1"/>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13"/>
          </p:nvPr>
        </p:nvSpPr>
        <p:spPr>
          <a:xfrm>
            <a:off x="4533900" y="2603500"/>
            <a:ext cx="942975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680200" y="5026947"/>
            <a:ext cx="6057901" cy="4040705"/>
          </a:xfrm>
          <a:prstGeom prst="rect">
            <a:avLst/>
          </a:prstGeom>
        </p:spPr>
        <p:txBody>
          <a:bodyPr lIns="91439" tIns="45719" rIns="91439" bIns="45719" anchor="t">
            <a:noAutofit/>
          </a:bodyPr>
          <a:lstStyle/>
          <a:p>
            <a:pPr/>
          </a:p>
        </p:txBody>
      </p:sp>
      <p:sp>
        <p:nvSpPr>
          <p:cNvPr id="84" name="Image"/>
          <p:cNvSpPr/>
          <p:nvPr>
            <p:ph type="pic" sz="quarter" idx="14"/>
          </p:nvPr>
        </p:nvSpPr>
        <p:spPr>
          <a:xfrm>
            <a:off x="6502400" y="886747"/>
            <a:ext cx="5867400" cy="3911601"/>
          </a:xfrm>
          <a:prstGeom prst="rect">
            <a:avLst/>
          </a:prstGeom>
        </p:spPr>
        <p:txBody>
          <a:bodyPr lIns="91439" tIns="45719" rIns="91439" bIns="45719" anchor="t">
            <a:noAutofit/>
          </a:bodyPr>
          <a:lstStyle/>
          <a:p>
            <a:pPr/>
          </a:p>
        </p:txBody>
      </p:sp>
      <p:sp>
        <p:nvSpPr>
          <p:cNvPr id="85" name="Image"/>
          <p:cNvSpPr/>
          <p:nvPr>
            <p:ph type="pic" idx="15"/>
          </p:nvPr>
        </p:nvSpPr>
        <p:spPr>
          <a:xfrm>
            <a:off x="-2374900" y="889000"/>
            <a:ext cx="11976100" cy="7984067"/>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1pPr>
      <a:lvl2pPr marL="0" marR="0" indent="228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2pPr>
      <a:lvl3pPr marL="0" marR="0" indent="457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3pPr>
      <a:lvl4pPr marL="0" marR="0" indent="685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4pPr>
      <a:lvl5pPr marL="0" marR="0" indent="9144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5pPr>
      <a:lvl6pPr marL="0" marR="0" indent="11430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6pPr>
      <a:lvl7pPr marL="0" marR="0" indent="1371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7pPr>
      <a:lvl8pPr marL="0" marR="0" indent="1600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8pPr>
      <a:lvl9pPr marL="0" marR="0" indent="1828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bradford-delong.com" TargetMode="External"/><Relationship Id="rId4" Type="http://schemas.openxmlformats.org/officeDocument/2006/relationships/hyperlink" Target="mailto:brad.delong@gmail.com" TargetMode="External"/><Relationship Id="rId5" Type="http://schemas.openxmlformats.org/officeDocument/2006/relationships/hyperlink" Target="https://www.icloud.com/keynote/0nINl20q2hWRDnARhzSkxfbWw" TargetMode="External"/><Relationship Id="rId6" Type="http://schemas.openxmlformats.org/officeDocument/2006/relationships/hyperlink" Target="http://www.bradford-delong.com/2018/06/lecture-a-liberal-education.html"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tif"/><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tif"/><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16.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7.png"/><Relationship Id="rId4" Type="http://schemas.openxmlformats.org/officeDocument/2006/relationships/image" Target="../media/image1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hyperlink" Target="http://delong.typepad.com/delong_long_form/2016/05/the-economist-as-the-public-square-and-economists.html" TargetMode="External"/><Relationship Id="rId4" Type="http://schemas.openxmlformats.org/officeDocument/2006/relationships/image" Target="../media/image1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21.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hyperlink" Target="http://www.lib.berkeley.edu/uchistory/archives_exhibits/loyaltyoath/symposium/kantorowicz.html" TargetMode="External"/><Relationship Id="rId4" Type="http://schemas.openxmlformats.org/officeDocument/2006/relationships/image" Target="../media/image22.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hyperlink" Target="http://amzn.to/1PvCcdN" TargetMode="External"/><Relationship Id="rId4" Type="http://schemas.openxmlformats.org/officeDocument/2006/relationships/hyperlink" Target="http://tinyurl.com/n58rjc6" TargetMode="External"/><Relationship Id="rId5" Type="http://schemas.openxmlformats.org/officeDocument/2006/relationships/hyperlink" Target="http://amzn.to/1nhoXXp" TargetMode="External"/><Relationship Id="rId6" Type="http://schemas.openxmlformats.org/officeDocument/2006/relationships/hyperlink" Target="http://amzn.to/1PepdkP" TargetMode="External"/><Relationship Id="rId7" Type="http://schemas.openxmlformats.org/officeDocument/2006/relationships/hyperlink" Target="http://amzn.to/1nhCkXy" TargetMode="External"/><Relationship Id="rId8" Type="http://schemas.openxmlformats.org/officeDocument/2006/relationships/hyperlink" Target="http://tinyurl.com/z9uyqy" TargetMode="External"/><Relationship Id="rId9" Type="http://schemas.openxmlformats.org/officeDocument/2006/relationships/hyperlink" Target="http://amzn.to/1Sd0uhv" TargetMode="External"/><Relationship Id="rId10" Type="http://schemas.openxmlformats.org/officeDocument/2006/relationships/hyperlink" Target="http://amzn.to/1nhCA94" TargetMode="External"/><Relationship Id="rId11" Type="http://schemas.openxmlformats.org/officeDocument/2006/relationships/image" Target="../media/image23.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A Liberal Education"/>
          <p:cNvSpPr txBox="1"/>
          <p:nvPr>
            <p:ph type="ctrTitle"/>
          </p:nvPr>
        </p:nvSpPr>
        <p:spPr>
          <a:prstGeom prst="rect">
            <a:avLst/>
          </a:prstGeom>
        </p:spPr>
        <p:txBody>
          <a:bodyPr/>
          <a:lstStyle/>
          <a:p>
            <a:pPr/>
            <a:r>
              <a:t>A Liberal Education</a:t>
            </a:r>
          </a:p>
        </p:txBody>
      </p:sp>
      <p:sp>
        <p:nvSpPr>
          <p:cNvPr id="120" name="J. Bradford Delong…"/>
          <p:cNvSpPr txBox="1"/>
          <p:nvPr>
            <p:ph type="subTitle" sz="half" idx="1"/>
          </p:nvPr>
        </p:nvSpPr>
        <p:spPr>
          <a:xfrm>
            <a:off x="1270000" y="5029200"/>
            <a:ext cx="10464800" cy="4174126"/>
          </a:xfrm>
          <a:prstGeom prst="rect">
            <a:avLst/>
          </a:prstGeom>
        </p:spPr>
        <p:txBody>
          <a:bodyPr/>
          <a:lstStyle/>
          <a:p>
            <a:pPr defTabSz="414781">
              <a:defRPr sz="2272"/>
            </a:pPr>
          </a:p>
          <a:p>
            <a:pPr defTabSz="414781">
              <a:defRPr sz="2272"/>
            </a:pPr>
          </a:p>
          <a:p>
            <a:pPr defTabSz="414781">
              <a:defRPr sz="2272"/>
            </a:pPr>
            <a:r>
              <a:t>J. Bradford Delong</a:t>
            </a:r>
          </a:p>
          <a:p>
            <a:pPr defTabSz="414781">
              <a:defRPr sz="2272"/>
            </a:pPr>
            <a:r>
              <a:rPr u="sng">
                <a:hlinkClick r:id="rId3" invalidUrl="" action="" tgtFrame="" tooltip="" history="1" highlightClick="0" endSnd="0"/>
              </a:rPr>
              <a:t>http://bradford-delong.com</a:t>
            </a:r>
          </a:p>
          <a:p>
            <a:pPr defTabSz="414781">
              <a:defRPr sz="2272"/>
            </a:pPr>
            <a:r>
              <a:rPr u="sng">
                <a:hlinkClick r:id="rId4" invalidUrl="" action="" tgtFrame="" tooltip="" history="1" highlightClick="0" endSnd="0"/>
              </a:rPr>
              <a:t>brad.delong@gmail.com</a:t>
            </a:r>
          </a:p>
          <a:p>
            <a:pPr defTabSz="414781">
              <a:defRPr sz="2272"/>
            </a:pPr>
            <a:r>
              <a:t>@delong</a:t>
            </a:r>
          </a:p>
          <a:p>
            <a:pPr defTabSz="414781">
              <a:defRPr sz="2272"/>
            </a:pPr>
          </a:p>
          <a:p>
            <a:pPr defTabSz="414781">
              <a:defRPr sz="2272"/>
            </a:pPr>
            <a:r>
              <a:t>2016-11-04 last updated</a:t>
            </a:r>
          </a:p>
          <a:p>
            <a:pPr defTabSz="414781">
              <a:defRPr sz="2272"/>
            </a:pPr>
          </a:p>
          <a:p>
            <a:pPr defTabSz="414781">
              <a:defRPr sz="2272"/>
            </a:pPr>
            <a:r>
              <a:t>key: &lt;</a:t>
            </a:r>
            <a:r>
              <a:rPr u="sng">
                <a:hlinkClick r:id="rId5" invalidUrl="" action="" tgtFrame="" tooltip="" history="1" highlightClick="0" endSnd="0"/>
              </a:rPr>
              <a:t>https://www.icloud.com/keynote/0nINl20q2hWRDnARhzSkxfbWw</a:t>
            </a:r>
            <a:r>
              <a:t>&gt;</a:t>
            </a:r>
          </a:p>
          <a:p>
            <a:pPr defTabSz="414781">
              <a:defRPr sz="2272"/>
            </a:pPr>
            <a:r>
              <a:t>html: &lt;</a:t>
            </a:r>
            <a:r>
              <a:rPr u="sng">
                <a:hlinkClick r:id="rId6" invalidUrl="" action="" tgtFrame="" tooltip="" history="1" highlightClick="0" endSnd="0"/>
              </a:rPr>
              <a:t>http://www.bradford-delong.com/2018/06/lecture-a-liberal-education.html</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In my extended family, three people who were, are, or look like they are headed for not the top 1% but the top 0.1%……"/>
          <p:cNvSpPr txBox="1"/>
          <p:nvPr>
            <p:ph type="body" sz="half" idx="1"/>
          </p:nvPr>
        </p:nvSpPr>
        <p:spPr>
          <a:xfrm>
            <a:off x="144877" y="7115321"/>
            <a:ext cx="12715046" cy="2092180"/>
          </a:xfrm>
          <a:prstGeom prst="rect">
            <a:avLst/>
          </a:prstGeom>
        </p:spPr>
        <p:txBody>
          <a:bodyPr anchor="t"/>
          <a:lstStyle/>
          <a:p>
            <a:pPr marL="253364" indent="-253364" defTabSz="332993">
              <a:spcBef>
                <a:spcPts val="1000"/>
              </a:spcBef>
              <a:defRPr sz="2052">
                <a:latin typeface="Times New Roman"/>
                <a:ea typeface="Times New Roman"/>
                <a:cs typeface="Times New Roman"/>
                <a:sym typeface="Times New Roman"/>
              </a:defRPr>
            </a:pPr>
            <a:r>
              <a:t>In my extended family, three people who were, are, or look like they are headed for not the top 1% but the top 0.1%…</a:t>
            </a:r>
          </a:p>
          <a:p>
            <a:pPr marL="253364" indent="-253364" defTabSz="332993">
              <a:spcBef>
                <a:spcPts val="1000"/>
              </a:spcBef>
              <a:defRPr sz="2052">
                <a:latin typeface="Times New Roman"/>
                <a:ea typeface="Times New Roman"/>
                <a:cs typeface="Times New Roman"/>
                <a:sym typeface="Times New Roman"/>
              </a:defRPr>
            </a:pPr>
            <a:r>
              <a:t>Industries:</a:t>
            </a:r>
          </a:p>
          <a:p>
            <a:pPr lvl="1" marL="506729" indent="-253364" defTabSz="332993">
              <a:spcBef>
                <a:spcPts val="1000"/>
              </a:spcBef>
              <a:defRPr sz="2052">
                <a:latin typeface="Times New Roman"/>
                <a:ea typeface="Times New Roman"/>
                <a:cs typeface="Times New Roman"/>
                <a:sym typeface="Times New Roman"/>
              </a:defRPr>
            </a:pPr>
            <a:r>
              <a:t>construction and chemical engineering (ultimately pollution control)</a:t>
            </a:r>
          </a:p>
          <a:p>
            <a:pPr lvl="1" marL="506729" indent="-253364" defTabSz="332993">
              <a:spcBef>
                <a:spcPts val="1000"/>
              </a:spcBef>
              <a:defRPr sz="2052">
                <a:latin typeface="Times New Roman"/>
                <a:ea typeface="Times New Roman"/>
                <a:cs typeface="Times New Roman"/>
                <a:sym typeface="Times New Roman"/>
              </a:defRPr>
            </a:pPr>
            <a:r>
              <a:t>“smart money” on Wall Street managing the flow of financing of investment,</a:t>
            </a:r>
          </a:p>
          <a:p>
            <a:pPr lvl="1" marL="506729" indent="-253364" defTabSz="332993">
              <a:spcBef>
                <a:spcPts val="1000"/>
              </a:spcBef>
              <a:defRPr sz="2052">
                <a:latin typeface="Times New Roman"/>
                <a:ea typeface="Times New Roman"/>
                <a:cs typeface="Times New Roman"/>
                <a:sym typeface="Times New Roman"/>
              </a:defRPr>
            </a:pPr>
            <a:r>
              <a:t>“the industry” as they call it in LA…</a:t>
            </a:r>
          </a:p>
        </p:txBody>
      </p:sp>
      <p:sp>
        <p:nvSpPr>
          <p:cNvPr id="169" name="It is Not the “Technical” Training That Is the Most Valuable"/>
          <p:cNvSpPr txBox="1"/>
          <p:nvPr>
            <p:ph type="title"/>
          </p:nvPr>
        </p:nvSpPr>
        <p:spPr>
          <a:xfrm>
            <a:off x="152400" y="-109515"/>
            <a:ext cx="12700000" cy="1528224"/>
          </a:xfrm>
          <a:prstGeom prst="rect">
            <a:avLst/>
          </a:prstGeom>
        </p:spPr>
        <p:txBody>
          <a:bodyPr/>
          <a:lstStyle>
            <a:lvl1pPr defTabSz="274574">
              <a:defRPr sz="4700">
                <a:solidFill>
                  <a:srgbClr val="000080"/>
                </a:solidFill>
              </a:defRPr>
            </a:lvl1pPr>
          </a:lstStyle>
          <a:p>
            <a:pPr/>
            <a:r>
              <a:t>It is Not the “Technical” Training That Is the Most Valuable</a:t>
            </a:r>
          </a:p>
        </p:txBody>
      </p:sp>
      <p:pic>
        <p:nvPicPr>
          <p:cNvPr id="170" name="Image" descr="Image"/>
          <p:cNvPicPr>
            <a:picLocks noChangeAspect="0"/>
          </p:cNvPicPr>
          <p:nvPr/>
        </p:nvPicPr>
        <p:blipFill>
          <a:blip r:embed="rId3">
            <a:extLst/>
          </a:blip>
          <a:srcRect l="0" t="0" r="0" b="21142"/>
          <a:stretch>
            <a:fillRect/>
          </a:stretch>
        </p:blipFill>
        <p:spPr>
          <a:xfrm>
            <a:off x="580769" y="3012834"/>
            <a:ext cx="3901441" cy="4050277"/>
          </a:xfrm>
          <a:prstGeom prst="rect">
            <a:avLst/>
          </a:prstGeom>
          <a:ln w="12700">
            <a:miter lim="400000"/>
          </a:ln>
        </p:spPr>
      </p:pic>
      <p:pic>
        <p:nvPicPr>
          <p:cNvPr id="171" name="chris_delong_-_Google_Search.png" descr="chris_delong_-_Google_Search.png"/>
          <p:cNvPicPr>
            <a:picLocks noChangeAspect="0"/>
          </p:cNvPicPr>
          <p:nvPr/>
        </p:nvPicPr>
        <p:blipFill>
          <a:blip r:embed="rId4">
            <a:extLst/>
          </a:blip>
          <a:srcRect l="0" t="0" r="0" b="20998"/>
          <a:stretch>
            <a:fillRect/>
          </a:stretch>
        </p:blipFill>
        <p:spPr>
          <a:xfrm>
            <a:off x="4513579" y="3022199"/>
            <a:ext cx="3901442" cy="4057658"/>
          </a:xfrm>
          <a:prstGeom prst="rect">
            <a:avLst/>
          </a:prstGeom>
          <a:ln w="12700">
            <a:miter lim="400000"/>
          </a:ln>
        </p:spPr>
      </p:pic>
      <p:pic>
        <p:nvPicPr>
          <p:cNvPr id="172" name="Air_pollution_in_thermal_power_plants.png" descr="Air_pollution_in_thermal_power_plants.png"/>
          <p:cNvPicPr>
            <a:picLocks noChangeAspect="0"/>
          </p:cNvPicPr>
          <p:nvPr/>
        </p:nvPicPr>
        <p:blipFill>
          <a:blip r:embed="rId5">
            <a:extLst/>
          </a:blip>
          <a:srcRect l="0" t="0" r="0" b="53439"/>
          <a:stretch>
            <a:fillRect/>
          </a:stretch>
        </p:blipFill>
        <p:spPr>
          <a:xfrm>
            <a:off x="8457478" y="1403336"/>
            <a:ext cx="3895361" cy="1600807"/>
          </a:xfrm>
          <a:prstGeom prst="rect">
            <a:avLst/>
          </a:prstGeom>
          <a:ln w="12700">
            <a:miter lim="400000"/>
          </a:ln>
        </p:spPr>
      </p:pic>
      <p:pic>
        <p:nvPicPr>
          <p:cNvPr id="173" name="Image" descr="Image"/>
          <p:cNvPicPr>
            <a:picLocks noChangeAspect="1"/>
          </p:cNvPicPr>
          <p:nvPr/>
        </p:nvPicPr>
        <p:blipFill>
          <a:blip r:embed="rId6">
            <a:extLst/>
          </a:blip>
          <a:srcRect l="0" t="0" r="0" b="21306"/>
          <a:stretch>
            <a:fillRect/>
          </a:stretch>
        </p:blipFill>
        <p:spPr>
          <a:xfrm>
            <a:off x="8458009" y="3023276"/>
            <a:ext cx="3897588" cy="4041865"/>
          </a:xfrm>
          <a:prstGeom prst="rect">
            <a:avLst/>
          </a:prstGeom>
          <a:ln w="12700">
            <a:miter lim="400000"/>
          </a:ln>
        </p:spPr>
      </p:pic>
      <p:pic>
        <p:nvPicPr>
          <p:cNvPr id="174" name="Image" descr="Image"/>
          <p:cNvPicPr>
            <a:picLocks noChangeAspect="1"/>
          </p:cNvPicPr>
          <p:nvPr/>
        </p:nvPicPr>
        <p:blipFill>
          <a:blip r:embed="rId7">
            <a:extLst/>
          </a:blip>
          <a:srcRect l="0" t="0" r="0" b="27487"/>
          <a:stretch>
            <a:fillRect/>
          </a:stretch>
        </p:blipFill>
        <p:spPr>
          <a:xfrm>
            <a:off x="591906" y="1413173"/>
            <a:ext cx="3879008" cy="1652814"/>
          </a:xfrm>
          <a:prstGeom prst="rect">
            <a:avLst/>
          </a:prstGeom>
          <a:ln w="12700">
            <a:miter lim="400000"/>
          </a:ln>
        </p:spPr>
      </p:pic>
      <p:pic>
        <p:nvPicPr>
          <p:cNvPr id="175" name="Image" descr="Image"/>
          <p:cNvPicPr>
            <a:picLocks noChangeAspect="1"/>
          </p:cNvPicPr>
          <p:nvPr/>
        </p:nvPicPr>
        <p:blipFill>
          <a:blip r:embed="rId8">
            <a:extLst/>
          </a:blip>
          <a:stretch>
            <a:fillRect/>
          </a:stretch>
        </p:blipFill>
        <p:spPr>
          <a:xfrm>
            <a:off x="4513579" y="1415181"/>
            <a:ext cx="3901283" cy="1501549"/>
          </a:xfrm>
          <a:prstGeom prst="rect">
            <a:avLst/>
          </a:prstGeom>
          <a:ln w="12700">
            <a:miter lim="400000"/>
          </a:ln>
        </p:spPr>
      </p:pic>
      <p:pic>
        <p:nvPicPr>
          <p:cNvPr id="176" name="Image" descr="Image"/>
          <p:cNvPicPr>
            <a:picLocks noChangeAspect="1"/>
          </p:cNvPicPr>
          <p:nvPr/>
        </p:nvPicPr>
        <p:blipFill>
          <a:blip r:embed="rId9">
            <a:extLst/>
          </a:blip>
          <a:stretch>
            <a:fillRect/>
          </a:stretch>
        </p:blipFill>
        <p:spPr>
          <a:xfrm>
            <a:off x="4513579" y="2743331"/>
            <a:ext cx="3901283" cy="243397"/>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What was valuable?:…"/>
          <p:cNvSpPr txBox="1"/>
          <p:nvPr>
            <p:ph type="body" sz="half" idx="1"/>
          </p:nvPr>
        </p:nvSpPr>
        <p:spPr>
          <a:xfrm>
            <a:off x="144877" y="7115321"/>
            <a:ext cx="12715046" cy="2092180"/>
          </a:xfrm>
          <a:prstGeom prst="rect">
            <a:avLst/>
          </a:prstGeom>
        </p:spPr>
        <p:txBody>
          <a:bodyPr anchor="t"/>
          <a:lstStyle/>
          <a:p>
            <a:pPr marL="311150" indent="-311150" defTabSz="408940">
              <a:spcBef>
                <a:spcPts val="1200"/>
              </a:spcBef>
              <a:defRPr sz="2520">
                <a:latin typeface="Times New Roman"/>
                <a:ea typeface="Times New Roman"/>
                <a:cs typeface="Times New Roman"/>
                <a:sym typeface="Times New Roman"/>
              </a:defRPr>
            </a:pPr>
            <a:r>
              <a:t>What was valuable?:</a:t>
            </a:r>
          </a:p>
          <a:p>
            <a:pPr lvl="1" marL="622300" indent="-311150" defTabSz="408940">
              <a:spcBef>
                <a:spcPts val="1200"/>
              </a:spcBef>
              <a:defRPr sz="2520">
                <a:latin typeface="Times New Roman"/>
                <a:ea typeface="Times New Roman"/>
                <a:cs typeface="Times New Roman"/>
                <a:sym typeface="Times New Roman"/>
              </a:defRPr>
            </a:pPr>
            <a:r>
              <a:t>learning how to deal socially as a (relative) outsider at Harvard in the 1920s, </a:t>
            </a:r>
          </a:p>
          <a:p>
            <a:pPr lvl="1" marL="622300" indent="-311150" defTabSz="408940">
              <a:spcBef>
                <a:spcPts val="1200"/>
              </a:spcBef>
              <a:defRPr sz="2520">
                <a:latin typeface="Times New Roman"/>
                <a:ea typeface="Times New Roman"/>
                <a:cs typeface="Times New Roman"/>
                <a:sym typeface="Times New Roman"/>
              </a:defRPr>
            </a:pPr>
            <a:r>
              <a:t>historical-critical source analysis in the 1980s, </a:t>
            </a:r>
          </a:p>
          <a:p>
            <a:pPr lvl="1" marL="622300" indent="-311150" defTabSz="408940">
              <a:spcBef>
                <a:spcPts val="1200"/>
              </a:spcBef>
              <a:defRPr sz="2520">
                <a:latin typeface="Times New Roman"/>
                <a:ea typeface="Times New Roman"/>
                <a:cs typeface="Times New Roman"/>
                <a:sym typeface="Times New Roman"/>
              </a:defRPr>
            </a:pPr>
            <a:r>
              <a:t>messing around with Dartmouth AV in the 1990s</a:t>
            </a:r>
          </a:p>
        </p:txBody>
      </p:sp>
      <p:sp>
        <p:nvSpPr>
          <p:cNvPr id="181" name="It is Not the “Technical” Training That Is the Most Valuable"/>
          <p:cNvSpPr txBox="1"/>
          <p:nvPr>
            <p:ph type="title"/>
          </p:nvPr>
        </p:nvSpPr>
        <p:spPr>
          <a:xfrm>
            <a:off x="152400" y="-109515"/>
            <a:ext cx="12700000" cy="1528224"/>
          </a:xfrm>
          <a:prstGeom prst="rect">
            <a:avLst/>
          </a:prstGeom>
        </p:spPr>
        <p:txBody>
          <a:bodyPr/>
          <a:lstStyle>
            <a:lvl1pPr defTabSz="274574">
              <a:defRPr sz="4700">
                <a:solidFill>
                  <a:srgbClr val="000080"/>
                </a:solidFill>
              </a:defRPr>
            </a:lvl1pPr>
          </a:lstStyle>
          <a:p>
            <a:pPr/>
            <a:r>
              <a:t>It is Not the “Technical” Training That Is the Most Valuable</a:t>
            </a:r>
          </a:p>
        </p:txBody>
      </p:sp>
      <p:pic>
        <p:nvPicPr>
          <p:cNvPr id="182" name="Image" descr="Image"/>
          <p:cNvPicPr>
            <a:picLocks noChangeAspect="0"/>
          </p:cNvPicPr>
          <p:nvPr/>
        </p:nvPicPr>
        <p:blipFill>
          <a:blip r:embed="rId3">
            <a:extLst/>
          </a:blip>
          <a:srcRect l="0" t="0" r="0" b="21142"/>
          <a:stretch>
            <a:fillRect/>
          </a:stretch>
        </p:blipFill>
        <p:spPr>
          <a:xfrm>
            <a:off x="580769" y="3012834"/>
            <a:ext cx="3901441" cy="4050277"/>
          </a:xfrm>
          <a:prstGeom prst="rect">
            <a:avLst/>
          </a:prstGeom>
          <a:ln w="12700">
            <a:miter lim="400000"/>
          </a:ln>
        </p:spPr>
      </p:pic>
      <p:pic>
        <p:nvPicPr>
          <p:cNvPr id="183" name="chris_delong_-_Google_Search.png" descr="chris_delong_-_Google_Search.png"/>
          <p:cNvPicPr>
            <a:picLocks noChangeAspect="0"/>
          </p:cNvPicPr>
          <p:nvPr/>
        </p:nvPicPr>
        <p:blipFill>
          <a:blip r:embed="rId4">
            <a:extLst/>
          </a:blip>
          <a:srcRect l="0" t="0" r="0" b="20998"/>
          <a:stretch>
            <a:fillRect/>
          </a:stretch>
        </p:blipFill>
        <p:spPr>
          <a:xfrm>
            <a:off x="4513579" y="3022199"/>
            <a:ext cx="3901442" cy="4057658"/>
          </a:xfrm>
          <a:prstGeom prst="rect">
            <a:avLst/>
          </a:prstGeom>
          <a:ln w="12700">
            <a:miter lim="400000"/>
          </a:ln>
        </p:spPr>
      </p:pic>
      <p:pic>
        <p:nvPicPr>
          <p:cNvPr id="184" name="Air_pollution_in_thermal_power_plants.png" descr="Air_pollution_in_thermal_power_plants.png"/>
          <p:cNvPicPr>
            <a:picLocks noChangeAspect="0"/>
          </p:cNvPicPr>
          <p:nvPr/>
        </p:nvPicPr>
        <p:blipFill>
          <a:blip r:embed="rId5">
            <a:extLst/>
          </a:blip>
          <a:srcRect l="0" t="0" r="0" b="53439"/>
          <a:stretch>
            <a:fillRect/>
          </a:stretch>
        </p:blipFill>
        <p:spPr>
          <a:xfrm>
            <a:off x="8457478" y="1403336"/>
            <a:ext cx="3895361" cy="1600807"/>
          </a:xfrm>
          <a:prstGeom prst="rect">
            <a:avLst/>
          </a:prstGeom>
          <a:ln w="12700">
            <a:miter lim="400000"/>
          </a:ln>
        </p:spPr>
      </p:pic>
      <p:pic>
        <p:nvPicPr>
          <p:cNvPr id="185" name="Image" descr="Image"/>
          <p:cNvPicPr>
            <a:picLocks noChangeAspect="1"/>
          </p:cNvPicPr>
          <p:nvPr/>
        </p:nvPicPr>
        <p:blipFill>
          <a:blip r:embed="rId6">
            <a:extLst/>
          </a:blip>
          <a:srcRect l="0" t="0" r="0" b="21306"/>
          <a:stretch>
            <a:fillRect/>
          </a:stretch>
        </p:blipFill>
        <p:spPr>
          <a:xfrm>
            <a:off x="8458009" y="3023276"/>
            <a:ext cx="3897588" cy="4041865"/>
          </a:xfrm>
          <a:prstGeom prst="rect">
            <a:avLst/>
          </a:prstGeom>
          <a:ln w="12700">
            <a:miter lim="400000"/>
          </a:ln>
        </p:spPr>
      </p:pic>
      <p:pic>
        <p:nvPicPr>
          <p:cNvPr id="186" name="Image" descr="Image"/>
          <p:cNvPicPr>
            <a:picLocks noChangeAspect="1"/>
          </p:cNvPicPr>
          <p:nvPr/>
        </p:nvPicPr>
        <p:blipFill>
          <a:blip r:embed="rId7">
            <a:extLst/>
          </a:blip>
          <a:srcRect l="0" t="0" r="0" b="27487"/>
          <a:stretch>
            <a:fillRect/>
          </a:stretch>
        </p:blipFill>
        <p:spPr>
          <a:xfrm>
            <a:off x="591906" y="1413173"/>
            <a:ext cx="3879008" cy="1652814"/>
          </a:xfrm>
          <a:prstGeom prst="rect">
            <a:avLst/>
          </a:prstGeom>
          <a:ln w="12700">
            <a:miter lim="400000"/>
          </a:ln>
        </p:spPr>
      </p:pic>
      <p:pic>
        <p:nvPicPr>
          <p:cNvPr id="187" name="Image" descr="Image"/>
          <p:cNvPicPr>
            <a:picLocks noChangeAspect="1"/>
          </p:cNvPicPr>
          <p:nvPr/>
        </p:nvPicPr>
        <p:blipFill>
          <a:blip r:embed="rId8">
            <a:extLst/>
          </a:blip>
          <a:stretch>
            <a:fillRect/>
          </a:stretch>
        </p:blipFill>
        <p:spPr>
          <a:xfrm>
            <a:off x="4513579" y="1415181"/>
            <a:ext cx="3901283" cy="1501549"/>
          </a:xfrm>
          <a:prstGeom prst="rect">
            <a:avLst/>
          </a:prstGeom>
          <a:ln w="12700">
            <a:miter lim="400000"/>
          </a:ln>
        </p:spPr>
      </p:pic>
      <p:pic>
        <p:nvPicPr>
          <p:cNvPr id="188" name="Image" descr="Image"/>
          <p:cNvPicPr>
            <a:picLocks noChangeAspect="1"/>
          </p:cNvPicPr>
          <p:nvPr/>
        </p:nvPicPr>
        <p:blipFill>
          <a:blip r:embed="rId9">
            <a:extLst/>
          </a:blip>
          <a:stretch>
            <a:fillRect/>
          </a:stretch>
        </p:blipFill>
        <p:spPr>
          <a:xfrm>
            <a:off x="4513579" y="2743331"/>
            <a:ext cx="3901283" cy="243397"/>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The real learning goal for this course is: economic literacy.…"/>
          <p:cNvSpPr txBox="1"/>
          <p:nvPr>
            <p:ph type="body" idx="1"/>
          </p:nvPr>
        </p:nvSpPr>
        <p:spPr>
          <a:xfrm>
            <a:off x="144877" y="1587500"/>
            <a:ext cx="12700001" cy="7620001"/>
          </a:xfrm>
          <a:prstGeom prst="rect">
            <a:avLst/>
          </a:prstGeom>
        </p:spPr>
        <p:txBody>
          <a:bodyPr anchor="t"/>
          <a:lstStyle/>
          <a:p>
            <a:pPr marL="404495" indent="-404495" defTabSz="531622">
              <a:spcBef>
                <a:spcPts val="1600"/>
              </a:spcBef>
              <a:defRPr sz="3276">
                <a:latin typeface="Times New Roman"/>
                <a:ea typeface="Times New Roman"/>
                <a:cs typeface="Times New Roman"/>
                <a:sym typeface="Times New Roman"/>
              </a:defRPr>
            </a:pPr>
            <a:r>
              <a:t>The real learning goal for this course is: economic literacy. </a:t>
            </a:r>
          </a:p>
          <a:p>
            <a:pPr marL="404495" indent="-404495" defTabSz="531622">
              <a:spcBef>
                <a:spcPts val="1600"/>
              </a:spcBef>
              <a:defRPr sz="3276">
                <a:latin typeface="Times New Roman"/>
                <a:ea typeface="Times New Roman"/>
                <a:cs typeface="Times New Roman"/>
                <a:sym typeface="Times New Roman"/>
              </a:defRPr>
            </a:pPr>
            <a:r>
              <a:t>At the end of the course, students should be able to take any article about the economy, whether in, say, the Financial Times or the Economist or the San Francisco Chronicle or Business Insider or vox.com:</a:t>
            </a:r>
          </a:p>
          <a:p>
            <a:pPr lvl="1" marL="808990" indent="-404495" defTabSz="531622">
              <a:spcBef>
                <a:spcPts val="1600"/>
              </a:spcBef>
              <a:defRPr sz="3276">
                <a:latin typeface="Times New Roman"/>
                <a:ea typeface="Times New Roman"/>
                <a:cs typeface="Times New Roman"/>
                <a:sym typeface="Times New Roman"/>
              </a:defRPr>
            </a:pPr>
            <a:r>
              <a:t>Determine what assertions it is making about</a:t>
            </a:r>
          </a:p>
          <a:p>
            <a:pPr lvl="2" marL="1213485" indent="-404495" defTabSz="531622">
              <a:spcBef>
                <a:spcPts val="1600"/>
              </a:spcBef>
              <a:defRPr sz="3276">
                <a:latin typeface="Times New Roman"/>
                <a:ea typeface="Times New Roman"/>
                <a:cs typeface="Times New Roman"/>
                <a:sym typeface="Times New Roman"/>
              </a:defRPr>
            </a:pPr>
            <a:r>
              <a:t>how the economy works, and </a:t>
            </a:r>
          </a:p>
          <a:p>
            <a:pPr lvl="2" marL="1213485" indent="-404495" defTabSz="531622">
              <a:spcBef>
                <a:spcPts val="1600"/>
              </a:spcBef>
              <a:defRPr sz="3276">
                <a:latin typeface="Times New Roman"/>
                <a:ea typeface="Times New Roman"/>
                <a:cs typeface="Times New Roman"/>
                <a:sym typeface="Times New Roman"/>
              </a:defRPr>
            </a:pPr>
            <a:r>
              <a:t>what the current state of the economy is;</a:t>
            </a:r>
          </a:p>
          <a:p>
            <a:pPr lvl="1" marL="808990" indent="-404495" defTabSz="531622">
              <a:spcBef>
                <a:spcPts val="1600"/>
              </a:spcBef>
              <a:defRPr sz="3276">
                <a:latin typeface="Times New Roman"/>
                <a:ea typeface="Times New Roman"/>
                <a:cs typeface="Times New Roman"/>
                <a:sym typeface="Times New Roman"/>
              </a:defRPr>
            </a:pPr>
            <a:r>
              <a:t>break down those assertions; </a:t>
            </a:r>
          </a:p>
          <a:p>
            <a:pPr lvl="2" marL="1213485" indent="-404495" defTabSz="531622">
              <a:spcBef>
                <a:spcPts val="1600"/>
              </a:spcBef>
              <a:defRPr sz="3276">
                <a:latin typeface="Times New Roman"/>
                <a:ea typeface="Times New Roman"/>
                <a:cs typeface="Times New Roman"/>
                <a:sym typeface="Times New Roman"/>
              </a:defRPr>
            </a:pPr>
            <a:r>
              <a:t>use economic logic and economic models and economic data to analyze them; and </a:t>
            </a:r>
          </a:p>
          <a:p>
            <a:pPr lvl="2" marL="1213485" indent="-404495" defTabSz="531622">
              <a:spcBef>
                <a:spcPts val="1600"/>
              </a:spcBef>
              <a:defRPr sz="3276">
                <a:latin typeface="Times New Roman"/>
                <a:ea typeface="Times New Roman"/>
                <a:cs typeface="Times New Roman"/>
                <a:sym typeface="Times New Roman"/>
              </a:defRPr>
            </a:pPr>
            <a:r>
              <a:t>conclude whether, and under what conditions, the arguments made make sense.</a:t>
            </a:r>
          </a:p>
        </p:txBody>
      </p:sp>
      <p:sp>
        <p:nvSpPr>
          <p:cNvPr id="193" name="Learning Goals: Economic Literacy"/>
          <p:cNvSpPr txBox="1"/>
          <p:nvPr>
            <p:ph type="title"/>
          </p:nvPr>
        </p:nvSpPr>
        <p:spPr>
          <a:xfrm>
            <a:off x="152400" y="15531"/>
            <a:ext cx="12700000" cy="1587501"/>
          </a:xfrm>
          <a:prstGeom prst="rect">
            <a:avLst/>
          </a:prstGeom>
        </p:spPr>
        <p:txBody>
          <a:bodyPr/>
          <a:lstStyle>
            <a:lvl1pPr defTabSz="344677">
              <a:defRPr sz="5899"/>
            </a:lvl1pPr>
          </a:lstStyle>
          <a:p>
            <a:pPr/>
            <a:r>
              <a:t>Learning Goals: Economic Literacy</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What will professors teach 2000 years from now?…"/>
          <p:cNvSpPr txBox="1"/>
          <p:nvPr>
            <p:ph type="body" idx="1"/>
          </p:nvPr>
        </p:nvSpPr>
        <p:spPr>
          <a:xfrm>
            <a:off x="144877" y="1587500"/>
            <a:ext cx="12700001" cy="7620001"/>
          </a:xfrm>
          <a:prstGeom prst="rect">
            <a:avLst/>
          </a:prstGeom>
        </p:spPr>
        <p:txBody>
          <a:bodyPr anchor="t"/>
          <a:lstStyle/>
          <a:p>
            <a:pPr>
              <a:spcBef>
                <a:spcPts val="1800"/>
              </a:spcBef>
              <a:defRPr>
                <a:latin typeface="Times New Roman"/>
                <a:ea typeface="Times New Roman"/>
                <a:cs typeface="Times New Roman"/>
                <a:sym typeface="Times New Roman"/>
              </a:defRPr>
            </a:pPr>
            <a:r>
              <a:t>What will professors teach 2000 years from now?</a:t>
            </a:r>
          </a:p>
          <a:p>
            <a:pPr>
              <a:spcBef>
                <a:spcPts val="1800"/>
              </a:spcBef>
              <a:defRPr>
                <a:latin typeface="Times New Roman"/>
                <a:ea typeface="Times New Roman"/>
                <a:cs typeface="Times New Roman"/>
                <a:sym typeface="Times New Roman"/>
              </a:defRPr>
            </a:pPr>
            <a:r>
              <a:t>All of our history will be “ancient history”</a:t>
            </a:r>
          </a:p>
          <a:p>
            <a:pPr>
              <a:spcBef>
                <a:spcPts val="1800"/>
              </a:spcBef>
              <a:defRPr>
                <a:latin typeface="Times New Roman"/>
                <a:ea typeface="Times New Roman"/>
                <a:cs typeface="Times New Roman"/>
                <a:sym typeface="Times New Roman"/>
              </a:defRPr>
            </a:pPr>
            <a:r>
              <a:t>They will focus on the long 20th century</a:t>
            </a:r>
          </a:p>
          <a:p>
            <a:pPr>
              <a:spcBef>
                <a:spcPts val="1800"/>
              </a:spcBef>
              <a:defRPr>
                <a:latin typeface="Times New Roman"/>
                <a:ea typeface="Times New Roman"/>
                <a:cs typeface="Times New Roman"/>
                <a:sym typeface="Times New Roman"/>
              </a:defRPr>
            </a:pPr>
            <a:r>
              <a:t>Between:</a:t>
            </a:r>
          </a:p>
          <a:p>
            <a:pPr>
              <a:spcBef>
                <a:spcPts val="1800"/>
              </a:spcBef>
              <a:defRPr>
                <a:latin typeface="Times New Roman"/>
                <a:ea typeface="Times New Roman"/>
                <a:cs typeface="Times New Roman"/>
                <a:sym typeface="Times New Roman"/>
              </a:defRPr>
            </a:pPr>
            <a:r>
              <a:t>the appearance of the iron-hulled oceangoing steamship, the submarine telegraph cable, and the industrial research lab around 1870</a:t>
            </a:r>
          </a:p>
          <a:p>
            <a:pPr>
              <a:spcBef>
                <a:spcPts val="1800"/>
              </a:spcBef>
              <a:defRPr>
                <a:latin typeface="Times New Roman"/>
                <a:ea typeface="Times New Roman"/>
                <a:cs typeface="Times New Roman"/>
                <a:sym typeface="Times New Roman"/>
              </a:defRPr>
            </a:pPr>
            <a:r>
              <a:t>the business cycle collapse followed by the anemic recovery of 2007-2015</a:t>
            </a:r>
          </a:p>
          <a:p>
            <a:pPr>
              <a:spcBef>
                <a:spcPts val="1800"/>
              </a:spcBef>
              <a:defRPr>
                <a:latin typeface="Times New Roman"/>
                <a:ea typeface="Times New Roman"/>
                <a:cs typeface="Times New Roman"/>
                <a:sym typeface="Times New Roman"/>
              </a:defRPr>
            </a:pPr>
            <a:r>
              <a:t>More changed, and more things that were important changed than in any other century so far</a:t>
            </a:r>
          </a:p>
        </p:txBody>
      </p:sp>
      <p:sp>
        <p:nvSpPr>
          <p:cNvPr id="198" name="Applied to Understand Our Economic History"/>
          <p:cNvSpPr txBox="1"/>
          <p:nvPr>
            <p:ph type="title"/>
          </p:nvPr>
        </p:nvSpPr>
        <p:spPr>
          <a:xfrm>
            <a:off x="152400" y="15531"/>
            <a:ext cx="12700000" cy="1587501"/>
          </a:xfrm>
          <a:prstGeom prst="rect">
            <a:avLst/>
          </a:prstGeom>
        </p:spPr>
        <p:txBody>
          <a:bodyPr/>
          <a:lstStyle>
            <a:lvl1pPr defTabSz="280415">
              <a:defRPr sz="4800">
                <a:solidFill>
                  <a:srgbClr val="000080"/>
                </a:solidFill>
              </a:defRPr>
            </a:lvl1pPr>
          </a:lstStyle>
          <a:p>
            <a:pPr/>
            <a:r>
              <a:t>Applied to Understand Our Economic History</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What should we teach you  here and now?…"/>
          <p:cNvSpPr txBox="1"/>
          <p:nvPr>
            <p:ph type="body" idx="1"/>
          </p:nvPr>
        </p:nvSpPr>
        <p:spPr>
          <a:xfrm>
            <a:off x="144877" y="1587500"/>
            <a:ext cx="12700001" cy="7620001"/>
          </a:xfrm>
          <a:prstGeom prst="rect">
            <a:avLst/>
          </a:prstGeom>
        </p:spPr>
        <p:txBody>
          <a:bodyPr anchor="t"/>
          <a:lstStyle/>
          <a:p>
            <a:pPr marL="435609" indent="-435609" defTabSz="572516">
              <a:spcBef>
                <a:spcPts val="1700"/>
              </a:spcBef>
              <a:defRPr sz="3528">
                <a:latin typeface="Times New Roman"/>
                <a:ea typeface="Times New Roman"/>
                <a:cs typeface="Times New Roman"/>
                <a:sym typeface="Times New Roman"/>
              </a:defRPr>
            </a:pPr>
            <a:r>
              <a:t>What should we teach you  here and now?</a:t>
            </a:r>
          </a:p>
          <a:p>
            <a:pPr marL="435609" indent="-435609" defTabSz="572516">
              <a:spcBef>
                <a:spcPts val="1700"/>
              </a:spcBef>
              <a:defRPr sz="3528">
                <a:latin typeface="Times New Roman"/>
                <a:ea typeface="Times New Roman"/>
                <a:cs typeface="Times New Roman"/>
                <a:sym typeface="Times New Roman"/>
              </a:defRPr>
            </a:pPr>
            <a:r>
              <a:t>Center of gravity of your careers and influence will be 2050 or so</a:t>
            </a:r>
          </a:p>
          <a:p>
            <a:pPr marL="435609" indent="-435609" defTabSz="572516">
              <a:spcBef>
                <a:spcPts val="1700"/>
              </a:spcBef>
              <a:defRPr sz="3528">
                <a:latin typeface="Times New Roman"/>
                <a:ea typeface="Times New Roman"/>
                <a:cs typeface="Times New Roman"/>
                <a:sym typeface="Times New Roman"/>
              </a:defRPr>
            </a:pPr>
            <a:r>
              <a:t>Want you to be:</a:t>
            </a:r>
          </a:p>
          <a:p>
            <a:pPr marL="435609" indent="-435609" defTabSz="572516">
              <a:spcBef>
                <a:spcPts val="1700"/>
              </a:spcBef>
              <a:defRPr sz="3528">
                <a:latin typeface="Times New Roman"/>
                <a:ea typeface="Times New Roman"/>
                <a:cs typeface="Times New Roman"/>
                <a:sym typeface="Times New Roman"/>
              </a:defRPr>
            </a:pPr>
            <a:r>
              <a:t>Good citizens</a:t>
            </a:r>
          </a:p>
          <a:p>
            <a:pPr marL="435609" indent="-435609" defTabSz="572516">
              <a:spcBef>
                <a:spcPts val="1700"/>
              </a:spcBef>
              <a:defRPr sz="3528">
                <a:latin typeface="Times New Roman"/>
                <a:ea typeface="Times New Roman"/>
                <a:cs typeface="Times New Roman"/>
                <a:sym typeface="Times New Roman"/>
              </a:defRPr>
            </a:pPr>
            <a:r>
              <a:t>Good partners in “commerce” and “congress”—broadly understood</a:t>
            </a:r>
          </a:p>
          <a:p>
            <a:pPr marL="435609" indent="-435609" defTabSz="572516">
              <a:spcBef>
                <a:spcPts val="1700"/>
              </a:spcBef>
              <a:defRPr sz="3528">
                <a:latin typeface="Times New Roman"/>
                <a:ea typeface="Times New Roman"/>
                <a:cs typeface="Times New Roman"/>
                <a:sym typeface="Times New Roman"/>
              </a:defRPr>
            </a:pPr>
            <a:r>
              <a:t>How the economy works:</a:t>
            </a:r>
          </a:p>
          <a:p>
            <a:pPr marL="435609" indent="-435609" defTabSz="572516">
              <a:spcBef>
                <a:spcPts val="1700"/>
              </a:spcBef>
              <a:defRPr sz="3528">
                <a:latin typeface="Times New Roman"/>
                <a:ea typeface="Times New Roman"/>
                <a:cs typeface="Times New Roman"/>
                <a:sym typeface="Times New Roman"/>
              </a:defRPr>
            </a:pPr>
            <a:r>
              <a:t>How it is built upon gift-exchange, trust, and sociology</a:t>
            </a:r>
          </a:p>
          <a:p>
            <a:pPr marL="435609" indent="-435609" defTabSz="572516">
              <a:spcBef>
                <a:spcPts val="1700"/>
              </a:spcBef>
              <a:defRPr sz="3528">
                <a:latin typeface="Times New Roman"/>
                <a:ea typeface="Times New Roman"/>
                <a:cs typeface="Times New Roman"/>
                <a:sym typeface="Times New Roman"/>
              </a:defRPr>
            </a:pPr>
            <a:r>
              <a:t>How markets work</a:t>
            </a:r>
          </a:p>
          <a:p>
            <a:pPr marL="435609" indent="-435609" defTabSz="572516">
              <a:spcBef>
                <a:spcPts val="1700"/>
              </a:spcBef>
              <a:defRPr sz="3528">
                <a:latin typeface="Times New Roman"/>
                <a:ea typeface="Times New Roman"/>
                <a:cs typeface="Times New Roman"/>
                <a:sym typeface="Times New Roman"/>
              </a:defRPr>
            </a:pPr>
            <a:r>
              <a:t>How markets fail</a:t>
            </a:r>
          </a:p>
          <a:p>
            <a:pPr marL="435609" indent="-435609" defTabSz="572516">
              <a:spcBef>
                <a:spcPts val="1700"/>
              </a:spcBef>
              <a:defRPr sz="3528">
                <a:latin typeface="Times New Roman"/>
                <a:ea typeface="Times New Roman"/>
                <a:cs typeface="Times New Roman"/>
                <a:sym typeface="Times New Roman"/>
              </a:defRPr>
            </a:pPr>
            <a:r>
              <a:t>How bureaucracies fit in</a:t>
            </a:r>
          </a:p>
        </p:txBody>
      </p:sp>
      <p:sp>
        <p:nvSpPr>
          <p:cNvPr id="203" name="Applied to Understand the Economy"/>
          <p:cNvSpPr txBox="1"/>
          <p:nvPr>
            <p:ph type="title"/>
          </p:nvPr>
        </p:nvSpPr>
        <p:spPr>
          <a:xfrm>
            <a:off x="152400" y="15531"/>
            <a:ext cx="12700000" cy="1587501"/>
          </a:xfrm>
          <a:prstGeom prst="rect">
            <a:avLst/>
          </a:prstGeom>
        </p:spPr>
        <p:txBody>
          <a:bodyPr/>
          <a:lstStyle>
            <a:lvl1pPr defTabSz="332993">
              <a:defRPr sz="5700">
                <a:solidFill>
                  <a:srgbClr val="000080"/>
                </a:solidFill>
              </a:defRPr>
            </a:lvl1pPr>
          </a:lstStyle>
          <a:p>
            <a:pPr/>
            <a:r>
              <a:t>Applied to Understand the Economy</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Never thought this was necessary before……"/>
          <p:cNvSpPr txBox="1"/>
          <p:nvPr>
            <p:ph type="body" sz="half" idx="1"/>
          </p:nvPr>
        </p:nvSpPr>
        <p:spPr>
          <a:xfrm>
            <a:off x="152400" y="1571968"/>
            <a:ext cx="6502805" cy="7620001"/>
          </a:xfrm>
          <a:prstGeom prst="rect">
            <a:avLst/>
          </a:prstGeom>
        </p:spPr>
        <p:txBody>
          <a:bodyPr anchor="t"/>
          <a:lstStyle/>
          <a:p>
            <a:pPr>
              <a:spcBef>
                <a:spcPts val="1800"/>
              </a:spcBef>
              <a:defRPr>
                <a:latin typeface="Times New Roman"/>
                <a:ea typeface="Times New Roman"/>
                <a:cs typeface="Times New Roman"/>
                <a:sym typeface="Times New Roman"/>
              </a:defRPr>
            </a:pPr>
            <a:r>
              <a:t>Never thought this was necessary before…</a:t>
            </a:r>
          </a:p>
          <a:p>
            <a:pPr>
              <a:spcBef>
                <a:spcPts val="1800"/>
              </a:spcBef>
              <a:defRPr>
                <a:latin typeface="Times New Roman"/>
                <a:ea typeface="Times New Roman"/>
                <a:cs typeface="Times New Roman"/>
                <a:sym typeface="Times New Roman"/>
              </a:defRPr>
            </a:pPr>
            <a:r>
              <a:t>It probably still isn’t necessary today…</a:t>
            </a:r>
          </a:p>
          <a:p>
            <a:pPr>
              <a:spcBef>
                <a:spcPts val="1800"/>
              </a:spcBef>
              <a:defRPr>
                <a:latin typeface="Times New Roman"/>
                <a:ea typeface="Times New Roman"/>
                <a:cs typeface="Times New Roman"/>
                <a:sym typeface="Times New Roman"/>
              </a:defRPr>
            </a:pPr>
            <a:r>
              <a:t>But this past decade has been a very weird, very norm-breaking decade in a lot of ways</a:t>
            </a:r>
          </a:p>
          <a:p>
            <a:pPr>
              <a:spcBef>
                <a:spcPts val="1800"/>
              </a:spcBef>
              <a:defRPr>
                <a:latin typeface="Times New Roman"/>
                <a:ea typeface="Times New Roman"/>
                <a:cs typeface="Times New Roman"/>
                <a:sym typeface="Times New Roman"/>
              </a:defRPr>
            </a:pPr>
            <a:r>
              <a:t>So it is best to be clear on what we are doing here…</a:t>
            </a:r>
          </a:p>
          <a:p>
            <a:pPr>
              <a:spcBef>
                <a:spcPts val="1800"/>
              </a:spcBef>
              <a:defRPr>
                <a:latin typeface="Times New Roman"/>
                <a:ea typeface="Times New Roman"/>
                <a:cs typeface="Times New Roman"/>
                <a:sym typeface="Times New Roman"/>
              </a:defRPr>
            </a:pPr>
            <a:r>
              <a:t>This is a university…</a:t>
            </a:r>
          </a:p>
        </p:txBody>
      </p:sp>
      <p:sp>
        <p:nvSpPr>
          <p:cNvPr id="208" name="The Nature of a University"/>
          <p:cNvSpPr txBox="1"/>
          <p:nvPr>
            <p:ph type="title"/>
          </p:nvPr>
        </p:nvSpPr>
        <p:spPr>
          <a:xfrm>
            <a:off x="152400" y="15531"/>
            <a:ext cx="12700000" cy="1587501"/>
          </a:xfrm>
          <a:prstGeom prst="rect">
            <a:avLst/>
          </a:prstGeom>
        </p:spPr>
        <p:txBody>
          <a:bodyPr/>
          <a:lstStyle>
            <a:lvl1pPr defTabSz="467359"/>
          </a:lstStyle>
          <a:p>
            <a:pPr/>
            <a:r>
              <a:t>The Nature of a University</a:t>
            </a:r>
          </a:p>
        </p:txBody>
      </p:sp>
      <p:pic>
        <p:nvPicPr>
          <p:cNvPr id="209" name="Cursor_and_kings_college_cambrfidge_-_Google_Search.png" descr="Cursor_and_kings_college_cambrfidge_-_Google_Search.png"/>
          <p:cNvPicPr>
            <a:picLocks noChangeAspect="1"/>
          </p:cNvPicPr>
          <p:nvPr/>
        </p:nvPicPr>
        <p:blipFill>
          <a:blip r:embed="rId3">
            <a:extLst/>
          </a:blip>
          <a:stretch>
            <a:fillRect/>
          </a:stretch>
        </p:blipFill>
        <p:spPr>
          <a:xfrm>
            <a:off x="6690913" y="1603031"/>
            <a:ext cx="6190075" cy="7620001"/>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We all belong here…"/>
          <p:cNvSpPr txBox="1"/>
          <p:nvPr>
            <p:ph type="body" idx="1"/>
          </p:nvPr>
        </p:nvSpPr>
        <p:spPr>
          <a:xfrm>
            <a:off x="144877" y="1587500"/>
            <a:ext cx="7555651" cy="7620001"/>
          </a:xfrm>
          <a:prstGeom prst="rect">
            <a:avLst/>
          </a:prstGeom>
        </p:spPr>
        <p:txBody>
          <a:bodyPr anchor="t"/>
          <a:lstStyle/>
          <a:p>
            <a:pPr marL="422275" indent="-422275" defTabSz="554990">
              <a:spcBef>
                <a:spcPts val="1700"/>
              </a:spcBef>
              <a:defRPr sz="3420">
                <a:latin typeface="Times New Roman"/>
                <a:ea typeface="Times New Roman"/>
                <a:cs typeface="Times New Roman"/>
                <a:sym typeface="Times New Roman"/>
              </a:defRPr>
            </a:pPr>
            <a:r>
              <a:t>We all belong here</a:t>
            </a:r>
          </a:p>
          <a:p>
            <a:pPr marL="422275" indent="-422275" defTabSz="554990">
              <a:spcBef>
                <a:spcPts val="1700"/>
              </a:spcBef>
              <a:defRPr sz="3420">
                <a:latin typeface="Times New Roman"/>
                <a:ea typeface="Times New Roman"/>
                <a:cs typeface="Times New Roman"/>
                <a:sym typeface="Times New Roman"/>
              </a:defRPr>
            </a:pPr>
            <a:r>
              <a:t>We all deserve to be treated with respect</a:t>
            </a:r>
          </a:p>
          <a:p>
            <a:pPr marL="422275" indent="-422275" defTabSz="554990">
              <a:spcBef>
                <a:spcPts val="1700"/>
              </a:spcBef>
              <a:defRPr sz="3420">
                <a:latin typeface="Times New Roman"/>
                <a:ea typeface="Times New Roman"/>
                <a:cs typeface="Times New Roman"/>
                <a:sym typeface="Times New Roman"/>
              </a:defRPr>
            </a:pPr>
            <a:r>
              <a:t>We all deserve to be listened to</a:t>
            </a:r>
          </a:p>
          <a:p>
            <a:pPr marL="422275" indent="-422275" defTabSz="554990">
              <a:spcBef>
                <a:spcPts val="1700"/>
              </a:spcBef>
              <a:defRPr sz="3420">
                <a:latin typeface="Times New Roman"/>
                <a:ea typeface="Times New Roman"/>
                <a:cs typeface="Times New Roman"/>
                <a:sym typeface="Times New Roman"/>
              </a:defRPr>
            </a:pPr>
            <a:r>
              <a:t>We all deserve to speak</a:t>
            </a:r>
          </a:p>
          <a:p>
            <a:pPr marL="422275" indent="-422275" defTabSz="554990">
              <a:spcBef>
                <a:spcPts val="1700"/>
              </a:spcBef>
              <a:defRPr sz="3420">
                <a:latin typeface="Times New Roman"/>
                <a:ea typeface="Times New Roman"/>
                <a:cs typeface="Times New Roman"/>
                <a:sym typeface="Times New Roman"/>
              </a:defRPr>
            </a:pPr>
            <a:r>
              <a:t>We all deserve to be taught how to listen better</a:t>
            </a:r>
          </a:p>
          <a:p>
            <a:pPr marL="422275" indent="-422275" defTabSz="554990">
              <a:spcBef>
                <a:spcPts val="1700"/>
              </a:spcBef>
              <a:defRPr sz="3420">
                <a:latin typeface="Times New Roman"/>
                <a:ea typeface="Times New Roman"/>
                <a:cs typeface="Times New Roman"/>
                <a:sym typeface="Times New Roman"/>
              </a:defRPr>
            </a:pPr>
            <a:r>
              <a:t>We all deserve to be taught how to speak better</a:t>
            </a:r>
          </a:p>
          <a:p>
            <a:pPr marL="422275" indent="-422275" defTabSz="554990">
              <a:spcBef>
                <a:spcPts val="1700"/>
              </a:spcBef>
              <a:defRPr sz="3420">
                <a:latin typeface="Times New Roman"/>
                <a:ea typeface="Times New Roman"/>
                <a:cs typeface="Times New Roman"/>
                <a:sym typeface="Times New Roman"/>
              </a:defRPr>
            </a:pPr>
            <a:r>
              <a:t>We all deserve  to be taught how to think better</a:t>
            </a:r>
          </a:p>
          <a:p>
            <a:pPr marL="422275" indent="-422275" defTabSz="554990">
              <a:spcBef>
                <a:spcPts val="1700"/>
              </a:spcBef>
              <a:defRPr sz="3420">
                <a:latin typeface="Times New Roman"/>
                <a:ea typeface="Times New Roman"/>
                <a:cs typeface="Times New Roman"/>
                <a:sym typeface="Times New Roman"/>
              </a:defRPr>
            </a:pPr>
            <a:r>
              <a:t>Don’t set out to diss others</a:t>
            </a:r>
          </a:p>
          <a:p>
            <a:pPr marL="422275" indent="-422275" defTabSz="554990">
              <a:spcBef>
                <a:spcPts val="1700"/>
              </a:spcBef>
              <a:defRPr sz="3420">
                <a:latin typeface="Times New Roman"/>
                <a:ea typeface="Times New Roman"/>
                <a:cs typeface="Times New Roman"/>
                <a:sym typeface="Times New Roman"/>
              </a:defRPr>
            </a:pPr>
            <a:r>
              <a:t>Don’t diss yourself</a:t>
            </a:r>
          </a:p>
        </p:txBody>
      </p:sp>
      <p:sp>
        <p:nvSpPr>
          <p:cNvPr id="214" name="A University Is a Safe Space for Scholars"/>
          <p:cNvSpPr txBox="1"/>
          <p:nvPr>
            <p:ph type="title"/>
          </p:nvPr>
        </p:nvSpPr>
        <p:spPr>
          <a:xfrm>
            <a:off x="152400" y="15531"/>
            <a:ext cx="12700000" cy="1587501"/>
          </a:xfrm>
          <a:prstGeom prst="rect">
            <a:avLst/>
          </a:prstGeom>
        </p:spPr>
        <p:txBody>
          <a:bodyPr/>
          <a:lstStyle>
            <a:lvl1pPr defTabSz="292100">
              <a:defRPr sz="5000">
                <a:solidFill>
                  <a:srgbClr val="000080"/>
                </a:solidFill>
              </a:defRPr>
            </a:lvl1pPr>
          </a:lstStyle>
          <a:p>
            <a:pPr/>
            <a:r>
              <a:t>A University Is a Safe Space for Scholars</a:t>
            </a:r>
          </a:p>
        </p:txBody>
      </p:sp>
      <p:pic>
        <p:nvPicPr>
          <p:cNvPr id="215" name="Cursor_and_evans_hall_-_Google_Search.png" descr="Cursor_and_evans_hall_-_Google_Search.png"/>
          <p:cNvPicPr>
            <a:picLocks noChangeAspect="1"/>
          </p:cNvPicPr>
          <p:nvPr/>
        </p:nvPicPr>
        <p:blipFill>
          <a:blip r:embed="rId3">
            <a:extLst/>
          </a:blip>
          <a:srcRect l="0" t="0" r="26650" b="0"/>
          <a:stretch>
            <a:fillRect/>
          </a:stretch>
        </p:blipFill>
        <p:spPr>
          <a:xfrm>
            <a:off x="7751594" y="1618562"/>
            <a:ext cx="5082779" cy="762012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Don’t be like Harvey Mansfield!…"/>
          <p:cNvSpPr txBox="1"/>
          <p:nvPr>
            <p:ph type="body" idx="1"/>
          </p:nvPr>
        </p:nvSpPr>
        <p:spPr>
          <a:xfrm>
            <a:off x="144877" y="1587500"/>
            <a:ext cx="9009457" cy="7620001"/>
          </a:xfrm>
          <a:prstGeom prst="rect">
            <a:avLst/>
          </a:prstGeom>
        </p:spPr>
        <p:txBody>
          <a:bodyPr anchor="t"/>
          <a:lstStyle/>
          <a:p>
            <a:pPr marL="0" indent="0">
              <a:spcBef>
                <a:spcPts val="1800"/>
              </a:spcBef>
              <a:buSzTx/>
              <a:buNone/>
              <a:defRPr b="1" sz="4500">
                <a:latin typeface="+mj-lt"/>
                <a:ea typeface="+mj-ea"/>
                <a:cs typeface="+mj-cs"/>
                <a:sym typeface="Helvetica"/>
              </a:defRPr>
            </a:pPr>
            <a:r>
              <a:t>Don’t be like Harvey Mansfield!</a:t>
            </a:r>
          </a:p>
          <a:p>
            <a:pPr>
              <a:spcBef>
                <a:spcPts val="1800"/>
              </a:spcBef>
              <a:defRPr>
                <a:latin typeface="Times New Roman"/>
                <a:ea typeface="Times New Roman"/>
                <a:cs typeface="Times New Roman"/>
                <a:sym typeface="Times New Roman"/>
              </a:defRPr>
            </a:pPr>
            <a:r>
              <a:t>Harvey Mansfield: </a:t>
            </a:r>
          </a:p>
          <a:p>
            <a:pPr lvl="1">
              <a:spcBef>
                <a:spcPts val="1800"/>
              </a:spcBef>
              <a:defRPr>
                <a:latin typeface="Times New Roman"/>
                <a:ea typeface="Times New Roman"/>
                <a:cs typeface="Times New Roman"/>
                <a:sym typeface="Times New Roman"/>
              </a:defRPr>
            </a:pPr>
            <a:r>
              <a:t>“Everyone knows that C is an average grade…. Grade inflation got started… [when] white professors, imbibing the spirit of affirmative action, stopped giving low or average grades to black students and, to justify or conceal it, stopped giving those grades to white students as well…”</a:t>
            </a:r>
          </a:p>
          <a:p>
            <a:pPr lvl="1">
              <a:spcBef>
                <a:spcPts val="1800"/>
              </a:spcBef>
              <a:defRPr>
                <a:latin typeface="Times New Roman"/>
                <a:ea typeface="Times New Roman"/>
                <a:cs typeface="Times New Roman"/>
                <a:sym typeface="Times New Roman"/>
              </a:defRPr>
            </a:pPr>
            <a:r>
              <a:t>“You should keep your office door closed here. If you don’t, undergraduates might wander in…”</a:t>
            </a:r>
          </a:p>
        </p:txBody>
      </p:sp>
      <p:sp>
        <p:nvSpPr>
          <p:cNvPr id="220" name="Responsibilities to Other Members of the University"/>
          <p:cNvSpPr txBox="1"/>
          <p:nvPr>
            <p:ph type="title"/>
          </p:nvPr>
        </p:nvSpPr>
        <p:spPr>
          <a:xfrm>
            <a:off x="152400" y="0"/>
            <a:ext cx="12700000" cy="1587501"/>
          </a:xfrm>
          <a:prstGeom prst="rect">
            <a:avLst/>
          </a:prstGeom>
        </p:spPr>
        <p:txBody>
          <a:bodyPr/>
          <a:lstStyle>
            <a:lvl1pPr defTabSz="280415">
              <a:defRPr sz="4800">
                <a:solidFill>
                  <a:srgbClr val="000080"/>
                </a:solidFill>
              </a:defRPr>
            </a:lvl1pPr>
          </a:lstStyle>
          <a:p>
            <a:pPr/>
            <a:r>
              <a:t>Responsibilities to Other Members of the University</a:t>
            </a:r>
          </a:p>
        </p:txBody>
      </p:sp>
      <p:pic>
        <p:nvPicPr>
          <p:cNvPr id="221" name="Cursor_and_Google_Image_Result_for_http___www_mindingthecampus_org_wp-content_uploads_2016_05_Harvey-Mansfield_jpg.png" descr="Cursor_and_Google_Image_Result_for_http___www_mindingthecampus_org_wp-content_uploads_2016_05_Harvey-Mansfield_jpg.png"/>
          <p:cNvPicPr>
            <a:picLocks noChangeAspect="1"/>
          </p:cNvPicPr>
          <p:nvPr/>
        </p:nvPicPr>
        <p:blipFill>
          <a:blip r:embed="rId3">
            <a:extLst/>
          </a:blip>
          <a:stretch>
            <a:fillRect/>
          </a:stretch>
        </p:blipFill>
        <p:spPr>
          <a:xfrm>
            <a:off x="9163893" y="1618562"/>
            <a:ext cx="3686032" cy="762000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Don’t be like Sam Huntington!…"/>
          <p:cNvSpPr txBox="1"/>
          <p:nvPr>
            <p:ph type="body" idx="1"/>
          </p:nvPr>
        </p:nvSpPr>
        <p:spPr>
          <a:xfrm>
            <a:off x="129345" y="1618562"/>
            <a:ext cx="7932344" cy="7620001"/>
          </a:xfrm>
          <a:prstGeom prst="rect">
            <a:avLst/>
          </a:prstGeom>
        </p:spPr>
        <p:txBody>
          <a:bodyPr anchor="t"/>
          <a:lstStyle/>
          <a:p>
            <a:pPr marL="0" indent="0" defTabSz="479044">
              <a:spcBef>
                <a:spcPts val="1400"/>
              </a:spcBef>
              <a:buSzTx/>
              <a:buNone/>
              <a:defRPr b="1" sz="3690">
                <a:latin typeface="+mj-lt"/>
                <a:ea typeface="+mj-ea"/>
                <a:cs typeface="+mj-cs"/>
                <a:sym typeface="Helvetica"/>
              </a:defRPr>
            </a:pPr>
            <a:r>
              <a:t>Don’t be like Sam Huntington!</a:t>
            </a:r>
          </a:p>
          <a:p>
            <a:pPr marL="364489" indent="-364489" defTabSz="479044">
              <a:spcBef>
                <a:spcPts val="1400"/>
              </a:spcBef>
              <a:defRPr sz="2952">
                <a:latin typeface="Times New Roman"/>
                <a:ea typeface="Times New Roman"/>
                <a:cs typeface="Times New Roman"/>
                <a:sym typeface="Times New Roman"/>
              </a:defRPr>
            </a:pPr>
            <a:r>
              <a:t>Sam Huntington: </a:t>
            </a:r>
          </a:p>
          <a:p>
            <a:pPr lvl="1" marL="728979" indent="-364489" defTabSz="479044">
              <a:spcBef>
                <a:spcPts val="1400"/>
              </a:spcBef>
              <a:defRPr sz="2952">
                <a:latin typeface="Times New Roman"/>
                <a:ea typeface="Times New Roman"/>
                <a:cs typeface="Times New Roman"/>
                <a:sym typeface="Times New Roman"/>
              </a:defRPr>
            </a:pPr>
            <a:r>
              <a:t>“Unlike past immigrant groups, Mexicans and other Latinos have not assimilated… rejecting the Anglo-Protestant values that built the American dream.... The Hispanization of Miami is without precedent.... The Cuban takeover.... Anglos (as well as blacks)... [became] outside minorities… unable to communicate with… bureaucrats… discriminated against by store clerks… Anglos... could accept… subordinat[ion]... assimilate into the Hispanic community... or... leave... their exodus reflected in a popular bumper sticker: 'Will the last American to leave Miami, please bring the flag’...”</a:t>
            </a:r>
          </a:p>
        </p:txBody>
      </p:sp>
      <p:sp>
        <p:nvSpPr>
          <p:cNvPr id="226" name="Responsibilities to Society at Large"/>
          <p:cNvSpPr txBox="1"/>
          <p:nvPr>
            <p:ph type="title"/>
          </p:nvPr>
        </p:nvSpPr>
        <p:spPr>
          <a:xfrm>
            <a:off x="152400" y="0"/>
            <a:ext cx="12700000" cy="1587501"/>
          </a:xfrm>
          <a:prstGeom prst="rect">
            <a:avLst/>
          </a:prstGeom>
        </p:spPr>
        <p:txBody>
          <a:bodyPr/>
          <a:lstStyle>
            <a:lvl1pPr defTabSz="338835">
              <a:defRPr sz="5800">
                <a:solidFill>
                  <a:srgbClr val="000080"/>
                </a:solidFill>
              </a:defRPr>
            </a:lvl1pPr>
          </a:lstStyle>
          <a:p>
            <a:pPr/>
            <a:r>
              <a:t>Responsibilities to Society at Large</a:t>
            </a:r>
          </a:p>
        </p:txBody>
      </p:sp>
      <p:pic>
        <p:nvPicPr>
          <p:cNvPr id="227" name="Image" descr="Image"/>
          <p:cNvPicPr>
            <a:picLocks noChangeAspect="1"/>
          </p:cNvPicPr>
          <p:nvPr/>
        </p:nvPicPr>
        <p:blipFill>
          <a:blip r:embed="rId3">
            <a:extLst/>
          </a:blip>
          <a:stretch>
            <a:fillRect/>
          </a:stretch>
        </p:blipFill>
        <p:spPr>
          <a:xfrm>
            <a:off x="8093272" y="1573849"/>
            <a:ext cx="4752738" cy="7620001"/>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Andrew Sullivan (2018): “Ta-Nehisi and I... there was a civility about it, an actual generosity of spirit, that transcended the boundaries of race and background.... Our engagement with each other and our readerships was a crackling and productive one… b"/>
          <p:cNvSpPr txBox="1"/>
          <p:nvPr>
            <p:ph type="body" idx="1"/>
          </p:nvPr>
        </p:nvSpPr>
        <p:spPr>
          <a:xfrm>
            <a:off x="129345" y="1618562"/>
            <a:ext cx="7932344" cy="7620001"/>
          </a:xfrm>
          <a:prstGeom prst="rect">
            <a:avLst/>
          </a:prstGeom>
        </p:spPr>
        <p:txBody>
          <a:bodyPr anchor="t"/>
          <a:lstStyle/>
          <a:p>
            <a:pPr marL="311150" indent="-311150" defTabSz="408940">
              <a:spcBef>
                <a:spcPts val="1200"/>
              </a:spcBef>
              <a:defRPr sz="2520">
                <a:latin typeface="Times New Roman"/>
                <a:ea typeface="Times New Roman"/>
                <a:cs typeface="Times New Roman"/>
                <a:sym typeface="Times New Roman"/>
              </a:defRPr>
            </a:pPr>
            <a:r>
              <a:rPr b="1"/>
              <a:t>Andrew Sullivan </a:t>
            </a:r>
            <a:r>
              <a:t>(2018): “Ta-Nehisi and I... there was a civility about it, an actual generosity of spirit, that transcended the boundaries of race and background.... Our engagement with each other and our readerships was a crackling and productive one… before Twitter swallowed blogging, before identity politics became completely nonnegotiable, before we degenerated into these tribal swarms of snark and loathing…”</a:t>
            </a:r>
          </a:p>
          <a:p>
            <a:pPr marL="311150" indent="-311150" defTabSz="408940">
              <a:spcBef>
                <a:spcPts val="1200"/>
              </a:spcBef>
              <a:defRPr sz="2520">
                <a:latin typeface="Times New Roman"/>
                <a:ea typeface="Times New Roman"/>
                <a:cs typeface="Times New Roman"/>
                <a:sym typeface="Times New Roman"/>
              </a:defRPr>
            </a:pPr>
            <a:r>
              <a:rPr b="1"/>
              <a:t>Ta-Nehisi Coates </a:t>
            </a:r>
            <a:r>
              <a:t>(2018): “I got incredibly used to learning from people... quite good at their craft, who I felt, and pardon my language, were f***ing racist. And that was just the way the world was. I didn’t really have the luxury of having teachers who I necessarily felt, you know, saw me completely as a human being.... Me arguing with Andrew Sullivan about whether black people are genetically disposed to be dumber than white people. I actually had to take this seriously, you understand? I couldn’t speak… to Andrew on the blog the way I would speak to my wife about what Andrew said on the blog in the morning when it was just us…”</a:t>
            </a:r>
          </a:p>
        </p:txBody>
      </p:sp>
      <p:sp>
        <p:nvSpPr>
          <p:cNvPr id="232" name="Be Sensitive to What You Are Saying!"/>
          <p:cNvSpPr txBox="1"/>
          <p:nvPr>
            <p:ph type="title"/>
          </p:nvPr>
        </p:nvSpPr>
        <p:spPr>
          <a:xfrm>
            <a:off x="152400" y="-11244"/>
            <a:ext cx="12700000" cy="1587501"/>
          </a:xfrm>
          <a:prstGeom prst="rect">
            <a:avLst/>
          </a:prstGeom>
        </p:spPr>
        <p:txBody>
          <a:bodyPr/>
          <a:lstStyle>
            <a:lvl1pPr defTabSz="321310">
              <a:defRPr sz="5500">
                <a:solidFill>
                  <a:srgbClr val="000080"/>
                </a:solidFill>
              </a:defRPr>
            </a:lvl1pPr>
          </a:lstStyle>
          <a:p>
            <a:pPr/>
            <a:r>
              <a:t>Be Sensitive to What You Are Saying!</a:t>
            </a:r>
          </a:p>
        </p:txBody>
      </p:sp>
      <p:pic>
        <p:nvPicPr>
          <p:cNvPr id="233" name="Image" descr="Image"/>
          <p:cNvPicPr>
            <a:picLocks noChangeAspect="1"/>
          </p:cNvPicPr>
          <p:nvPr/>
        </p:nvPicPr>
        <p:blipFill>
          <a:blip r:embed="rId3">
            <a:extLst/>
          </a:blip>
          <a:stretch>
            <a:fillRect/>
          </a:stretch>
        </p:blipFill>
        <p:spPr>
          <a:xfrm>
            <a:off x="8858043" y="1595750"/>
            <a:ext cx="3989807" cy="3652641"/>
          </a:xfrm>
          <a:prstGeom prst="rect">
            <a:avLst/>
          </a:prstGeom>
          <a:ln w="12700">
            <a:miter lim="400000"/>
          </a:ln>
        </p:spPr>
      </p:pic>
      <p:pic>
        <p:nvPicPr>
          <p:cNvPr id="234" name="Image" descr="Image"/>
          <p:cNvPicPr>
            <a:picLocks noChangeAspect="1"/>
          </p:cNvPicPr>
          <p:nvPr/>
        </p:nvPicPr>
        <p:blipFill>
          <a:blip r:embed="rId4">
            <a:extLst/>
          </a:blip>
          <a:stretch>
            <a:fillRect/>
          </a:stretch>
        </p:blipFill>
        <p:spPr>
          <a:xfrm>
            <a:off x="8854385" y="5267885"/>
            <a:ext cx="3994921" cy="422589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This is an investment by you in you:…"/>
          <p:cNvSpPr txBox="1"/>
          <p:nvPr>
            <p:ph type="body" idx="1"/>
          </p:nvPr>
        </p:nvSpPr>
        <p:spPr>
          <a:xfrm>
            <a:off x="144877" y="1587500"/>
            <a:ext cx="12700001" cy="7620001"/>
          </a:xfrm>
          <a:prstGeom prst="rect">
            <a:avLst/>
          </a:prstGeom>
        </p:spPr>
        <p:txBody>
          <a:bodyPr anchor="t"/>
          <a:lstStyle/>
          <a:p>
            <a:pPr>
              <a:spcBef>
                <a:spcPts val="1800"/>
              </a:spcBef>
              <a:defRPr>
                <a:latin typeface="Times New Roman"/>
                <a:ea typeface="Times New Roman"/>
                <a:cs typeface="Times New Roman"/>
                <a:sym typeface="Times New Roman"/>
              </a:defRPr>
            </a:pPr>
            <a:r>
              <a:t>This is an investment by you in you:</a:t>
            </a:r>
          </a:p>
          <a:p>
            <a:pPr lvl="1">
              <a:spcBef>
                <a:spcPts val="1800"/>
              </a:spcBef>
              <a:defRPr>
                <a:latin typeface="Times New Roman"/>
                <a:ea typeface="Times New Roman"/>
                <a:cs typeface="Times New Roman"/>
                <a:sym typeface="Times New Roman"/>
              </a:defRPr>
            </a:pPr>
            <a:r>
              <a:t>A “liberal education”</a:t>
            </a:r>
          </a:p>
          <a:p>
            <a:pPr lvl="1">
              <a:spcBef>
                <a:spcPts val="1800"/>
              </a:spcBef>
              <a:defRPr>
                <a:latin typeface="Times New Roman"/>
                <a:ea typeface="Times New Roman"/>
                <a:cs typeface="Times New Roman"/>
                <a:sym typeface="Times New Roman"/>
              </a:defRPr>
            </a:pPr>
            <a:r>
              <a:t>Surprise benefits</a:t>
            </a:r>
          </a:p>
          <a:p>
            <a:pPr lvl="1">
              <a:spcBef>
                <a:spcPts val="1800"/>
              </a:spcBef>
              <a:defRPr>
                <a:latin typeface="Times New Roman"/>
                <a:ea typeface="Times New Roman"/>
                <a:cs typeface="Times New Roman"/>
                <a:sym typeface="Times New Roman"/>
              </a:defRPr>
            </a:pPr>
            <a:r>
              <a:t>The value to you of a liberal education</a:t>
            </a:r>
          </a:p>
          <a:p>
            <a:pPr>
              <a:spcBef>
                <a:spcPts val="1800"/>
              </a:spcBef>
              <a:defRPr>
                <a:latin typeface="Times New Roman"/>
                <a:ea typeface="Times New Roman"/>
                <a:cs typeface="Times New Roman"/>
                <a:sym typeface="Times New Roman"/>
              </a:defRPr>
            </a:pPr>
            <a:r>
              <a:t>This is an investment by the state of California:</a:t>
            </a:r>
          </a:p>
          <a:p>
            <a:pPr lvl="1">
              <a:spcBef>
                <a:spcPts val="1800"/>
              </a:spcBef>
              <a:defRPr>
                <a:latin typeface="Times New Roman"/>
                <a:ea typeface="Times New Roman"/>
                <a:cs typeface="Times New Roman"/>
                <a:sym typeface="Times New Roman"/>
              </a:defRPr>
            </a:pPr>
            <a:r>
              <a:t>The value to us of your getting a liberal education</a:t>
            </a:r>
          </a:p>
          <a:p>
            <a:pPr>
              <a:spcBef>
                <a:spcPts val="1800"/>
              </a:spcBef>
              <a:defRPr>
                <a:latin typeface="Times New Roman"/>
                <a:ea typeface="Times New Roman"/>
                <a:cs typeface="Times New Roman"/>
                <a:sym typeface="Times New Roman"/>
              </a:defRPr>
            </a:pPr>
            <a:r>
              <a:t>This is an investment by the human race:</a:t>
            </a:r>
          </a:p>
          <a:p>
            <a:pPr lvl="1">
              <a:spcBef>
                <a:spcPts val="1800"/>
              </a:spcBef>
              <a:defRPr>
                <a:latin typeface="Times New Roman"/>
                <a:ea typeface="Times New Roman"/>
                <a:cs typeface="Times New Roman"/>
                <a:sym typeface="Times New Roman"/>
              </a:defRPr>
            </a:pPr>
            <a:r>
              <a:t>The value to us of your getting a liberal education</a:t>
            </a:r>
          </a:p>
          <a:p>
            <a:pPr>
              <a:spcBef>
                <a:spcPts val="1800"/>
              </a:spcBef>
              <a:defRPr>
                <a:latin typeface="Times New Roman"/>
                <a:ea typeface="Times New Roman"/>
                <a:cs typeface="Times New Roman"/>
                <a:sym typeface="Times New Roman"/>
              </a:defRPr>
            </a:pPr>
            <a:r>
              <a:t>This carries not just privileges and immunities, but responsibilities and obligations</a:t>
            </a:r>
          </a:p>
        </p:txBody>
      </p:sp>
      <p:sp>
        <p:nvSpPr>
          <p:cNvPr id="125" name="A Word or Two on a Liberal Education"/>
          <p:cNvSpPr txBox="1"/>
          <p:nvPr>
            <p:ph type="title"/>
          </p:nvPr>
        </p:nvSpPr>
        <p:spPr>
          <a:xfrm>
            <a:off x="152400" y="15531"/>
            <a:ext cx="12700000" cy="1587501"/>
          </a:xfrm>
          <a:prstGeom prst="rect">
            <a:avLst/>
          </a:prstGeom>
        </p:spPr>
        <p:txBody>
          <a:bodyPr/>
          <a:lstStyle>
            <a:lvl1pPr defTabSz="321310">
              <a:defRPr sz="5500"/>
            </a:lvl1pPr>
          </a:lstStyle>
          <a:p>
            <a:pPr/>
            <a:r>
              <a:t>A Word or Two on a Liberal Education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Henry Farrell (2018): “Sullivan’s and Coates’s pieces provide a miniature history of how a certain variety of self-congratulatory openness to inquiry is in actual fact a barbed thicket of power relations. What Sullivan depicts as… ’civility' and 'generos"/>
          <p:cNvSpPr txBox="1"/>
          <p:nvPr>
            <p:ph type="body" idx="1"/>
          </p:nvPr>
        </p:nvSpPr>
        <p:spPr>
          <a:xfrm>
            <a:off x="129345" y="1618562"/>
            <a:ext cx="8854631" cy="7620001"/>
          </a:xfrm>
          <a:prstGeom prst="rect">
            <a:avLst/>
          </a:prstGeom>
        </p:spPr>
        <p:txBody>
          <a:bodyPr anchor="t"/>
          <a:lstStyle/>
          <a:p>
            <a:pPr marL="288925" indent="-288925" defTabSz="379729">
              <a:spcBef>
                <a:spcPts val="1100"/>
              </a:spcBef>
              <a:defRPr sz="2340">
                <a:latin typeface="Times New Roman"/>
                <a:ea typeface="Times New Roman"/>
                <a:cs typeface="Times New Roman"/>
                <a:sym typeface="Times New Roman"/>
              </a:defRPr>
            </a:pPr>
            <a:r>
              <a:rPr b="1"/>
              <a:t>Henry Farrell</a:t>
            </a:r>
            <a:r>
              <a:t> (2018): “Sullivan’s and Coates’s pieces provide a miniature history of how a certain variety of self-congratulatory openness to inquiry is in actual fact a barbed thicket of power relations. What Sullivan depicts as… ’civility' and 'generosity of spirit’… [is] Coates’s 'teachers' who didn’t see him 'completely as a human being'. What was open and free spirited debate in Sullivan’s depiction, was to Coates a loaded and poisonous dialogue where he could only participate if he shut up about what he actually believed…”</a:t>
            </a:r>
          </a:p>
          <a:p>
            <a:pPr marL="288925" indent="-288925" defTabSz="379729">
              <a:spcBef>
                <a:spcPts val="1100"/>
              </a:spcBef>
              <a:defRPr sz="2340">
                <a:latin typeface="Times New Roman"/>
                <a:ea typeface="Times New Roman"/>
                <a:cs typeface="Times New Roman"/>
                <a:sym typeface="Times New Roman"/>
              </a:defRPr>
            </a:pPr>
            <a:r>
              <a:rPr b="1"/>
              <a:t>Andrew Sullivan</a:t>
            </a:r>
            <a:r>
              <a:t> (2001): “The Krugmans and the Chaits will shortly have a cow, if not a whole herd of them.… Some commentators… get steamed because Bush has… claimed his tax cut will cost less than it actually will, or because he is using Medicare surplus money today that will be needed tomorrow and beyond…. The deeper point… [is] that Bush has to obfuscate his real goals of reducing spending with the smoke screen of ‘compassionate conservatism’ … [in his] uphill… struggle is…”</a:t>
            </a:r>
          </a:p>
          <a:p>
            <a:pPr marL="288925" indent="-288925" defTabSz="379729">
              <a:spcBef>
                <a:spcPts val="1100"/>
              </a:spcBef>
              <a:defRPr sz="2340">
                <a:latin typeface="Times New Roman"/>
                <a:ea typeface="Times New Roman"/>
                <a:cs typeface="Times New Roman"/>
                <a:sym typeface="Times New Roman"/>
              </a:defRPr>
            </a:pPr>
            <a:r>
              <a:rPr b="1"/>
              <a:t>Matthew Yglesias</a:t>
            </a:r>
            <a:r>
              <a:t> (2005): “Andrew Sullivan… consistent proponent… that Paul Krugman is some sort of liar… [because of his] repeated insistences that George W. Bush's economic policy is founded on a tissue of lies…. The unnoted irony here is that … [on] May 14, 2001… Sullivan conceded Krugman's point…”</a:t>
            </a:r>
          </a:p>
        </p:txBody>
      </p:sp>
      <p:sp>
        <p:nvSpPr>
          <p:cNvPr id="239" name="Be Sensitive to What You Are Saying! II"/>
          <p:cNvSpPr txBox="1"/>
          <p:nvPr>
            <p:ph type="title"/>
          </p:nvPr>
        </p:nvSpPr>
        <p:spPr>
          <a:xfrm>
            <a:off x="152400" y="-11244"/>
            <a:ext cx="12700000" cy="1587501"/>
          </a:xfrm>
          <a:prstGeom prst="rect">
            <a:avLst/>
          </a:prstGeom>
        </p:spPr>
        <p:txBody>
          <a:bodyPr/>
          <a:lstStyle>
            <a:lvl1pPr defTabSz="309625">
              <a:defRPr sz="5299">
                <a:solidFill>
                  <a:srgbClr val="000080"/>
                </a:solidFill>
              </a:defRPr>
            </a:lvl1pPr>
          </a:lstStyle>
          <a:p>
            <a:pPr/>
            <a:r>
              <a:t>Be Sensitive to What You Are Saying! II</a:t>
            </a:r>
          </a:p>
        </p:txBody>
      </p:sp>
      <p:pic>
        <p:nvPicPr>
          <p:cNvPr id="240" name="Image" descr="Image"/>
          <p:cNvPicPr>
            <a:picLocks noChangeAspect="1"/>
          </p:cNvPicPr>
          <p:nvPr/>
        </p:nvPicPr>
        <p:blipFill>
          <a:blip r:embed="rId3">
            <a:extLst/>
          </a:blip>
          <a:stretch>
            <a:fillRect/>
          </a:stretch>
        </p:blipFill>
        <p:spPr>
          <a:xfrm>
            <a:off x="9013497" y="1584972"/>
            <a:ext cx="3852392" cy="3621603"/>
          </a:xfrm>
          <a:prstGeom prst="rect">
            <a:avLst/>
          </a:prstGeom>
          <a:ln w="12700">
            <a:miter lim="400000"/>
          </a:ln>
        </p:spPr>
      </p:pic>
      <p:pic>
        <p:nvPicPr>
          <p:cNvPr id="241" name="Image" descr="Image"/>
          <p:cNvPicPr>
            <a:picLocks noChangeAspect="1"/>
          </p:cNvPicPr>
          <p:nvPr/>
        </p:nvPicPr>
        <p:blipFill>
          <a:blip r:embed="rId4">
            <a:extLst/>
          </a:blip>
          <a:stretch>
            <a:fillRect/>
          </a:stretch>
        </p:blipFill>
        <p:spPr>
          <a:xfrm>
            <a:off x="9023528" y="5320976"/>
            <a:ext cx="3852392" cy="4024283"/>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The purpose of a university is to generate, examine, and assess ideas…"/>
          <p:cNvSpPr txBox="1"/>
          <p:nvPr>
            <p:ph type="body" idx="1"/>
          </p:nvPr>
        </p:nvSpPr>
        <p:spPr>
          <a:xfrm>
            <a:off x="144877" y="1587500"/>
            <a:ext cx="6755794" cy="7620001"/>
          </a:xfrm>
          <a:prstGeom prst="rect">
            <a:avLst/>
          </a:prstGeom>
        </p:spPr>
        <p:txBody>
          <a:bodyPr anchor="t"/>
          <a:lstStyle/>
          <a:p>
            <a:pPr marL="364489" indent="-364489" defTabSz="479044">
              <a:spcBef>
                <a:spcPts val="1400"/>
              </a:spcBef>
              <a:defRPr sz="2952">
                <a:latin typeface="Times New Roman"/>
                <a:ea typeface="Times New Roman"/>
                <a:cs typeface="Times New Roman"/>
                <a:sym typeface="Times New Roman"/>
              </a:defRPr>
            </a:pPr>
            <a:r>
              <a:t>The purpose of a university is to generate, examine, and assess ideas</a:t>
            </a:r>
          </a:p>
          <a:p>
            <a:pPr marL="364489" indent="-364489" defTabSz="479044">
              <a:spcBef>
                <a:spcPts val="1400"/>
              </a:spcBef>
              <a:defRPr sz="2952">
                <a:latin typeface="Times New Roman"/>
                <a:ea typeface="Times New Roman"/>
                <a:cs typeface="Times New Roman"/>
                <a:sym typeface="Times New Roman"/>
              </a:defRPr>
            </a:pPr>
            <a:r>
              <a:t>It is antithetical for outsiders or insiders to limit ideas generated</a:t>
            </a:r>
          </a:p>
          <a:p>
            <a:pPr marL="364489" indent="-364489" defTabSz="479044">
              <a:spcBef>
                <a:spcPts val="1400"/>
              </a:spcBef>
              <a:defRPr sz="2952">
                <a:latin typeface="Times New Roman"/>
                <a:ea typeface="Times New Roman"/>
                <a:cs typeface="Times New Roman"/>
                <a:sym typeface="Times New Roman"/>
              </a:defRPr>
            </a:pPr>
            <a:r>
              <a:t>It is also antithetical not to examine and assess ideas seriously and honestly</a:t>
            </a:r>
          </a:p>
          <a:p>
            <a:pPr lvl="1" marL="728979" indent="-364489" defTabSz="479044">
              <a:spcBef>
                <a:spcPts val="1400"/>
              </a:spcBef>
              <a:defRPr sz="2952">
                <a:latin typeface="Times New Roman"/>
                <a:ea typeface="Times New Roman"/>
                <a:cs typeface="Times New Roman"/>
                <a:sym typeface="Times New Roman"/>
              </a:defRPr>
            </a:pPr>
            <a:r>
              <a:t>This is a very delicate balancing act</a:t>
            </a:r>
          </a:p>
          <a:p>
            <a:pPr lvl="1" marL="728979" indent="-364489" defTabSz="479044">
              <a:spcBef>
                <a:spcPts val="1400"/>
              </a:spcBef>
              <a:defRPr sz="2952">
                <a:latin typeface="Times New Roman"/>
                <a:ea typeface="Times New Roman"/>
                <a:cs typeface="Times New Roman"/>
                <a:sym typeface="Times New Roman"/>
              </a:defRPr>
            </a:pPr>
            <a:r>
              <a:t>what ideas—left to “your conscience and your god” (Kantorowicz)</a:t>
            </a:r>
          </a:p>
          <a:p>
            <a:pPr lvl="1" marL="728979" indent="-364489" defTabSz="479044">
              <a:spcBef>
                <a:spcPts val="1400"/>
              </a:spcBef>
              <a:defRPr sz="2952">
                <a:latin typeface="Times New Roman"/>
                <a:ea typeface="Times New Roman"/>
                <a:cs typeface="Times New Roman"/>
                <a:sym typeface="Times New Roman"/>
              </a:defRPr>
            </a:pPr>
            <a:r>
              <a:t>how to treat them—norms of scholarship</a:t>
            </a:r>
          </a:p>
          <a:p>
            <a:pPr marL="364489" indent="-364489" defTabSz="479044">
              <a:spcBef>
                <a:spcPts val="1400"/>
              </a:spcBef>
              <a:defRPr sz="2952">
                <a:latin typeface="Times New Roman"/>
                <a:ea typeface="Times New Roman"/>
                <a:cs typeface="Times New Roman"/>
                <a:sym typeface="Times New Roman"/>
              </a:defRPr>
            </a:pPr>
            <a:r>
              <a:t>Cf: &lt;</a:t>
            </a:r>
            <a:r>
              <a:rPr u="sng">
                <a:hlinkClick r:id="rId3" invalidUrl="" action="" tgtFrame="" tooltip="" history="1" highlightClick="0" endSnd="0"/>
              </a:rPr>
              <a:t>http://delong.typepad.com/delong_long_form/2016/05/the-economist-as-the-public-square-and-economists.html</a:t>
            </a:r>
            <a:r>
              <a:t>&gt;</a:t>
            </a:r>
          </a:p>
        </p:txBody>
      </p:sp>
      <p:sp>
        <p:nvSpPr>
          <p:cNvPr id="246" name="A University Is a Safe Space for Ideas"/>
          <p:cNvSpPr txBox="1"/>
          <p:nvPr>
            <p:ph type="title"/>
          </p:nvPr>
        </p:nvSpPr>
        <p:spPr>
          <a:xfrm>
            <a:off x="152400" y="15531"/>
            <a:ext cx="12700000" cy="1587501"/>
          </a:xfrm>
          <a:prstGeom prst="rect">
            <a:avLst/>
          </a:prstGeom>
        </p:spPr>
        <p:txBody>
          <a:bodyPr/>
          <a:lstStyle>
            <a:lvl1pPr defTabSz="321310">
              <a:defRPr sz="5500">
                <a:solidFill>
                  <a:srgbClr val="000080"/>
                </a:solidFill>
              </a:defRPr>
            </a:lvl1pPr>
          </a:lstStyle>
          <a:p>
            <a:pPr/>
            <a:r>
              <a:t>A University Is a Safe Space for Ideas</a:t>
            </a:r>
          </a:p>
        </p:txBody>
      </p:sp>
      <p:pic>
        <p:nvPicPr>
          <p:cNvPr id="247" name="Cursor_and_best_university_building_-_Google_Search.png" descr="Cursor_and_best_university_building_-_Google_Search.png"/>
          <p:cNvPicPr>
            <a:picLocks noChangeAspect="1"/>
          </p:cNvPicPr>
          <p:nvPr/>
        </p:nvPicPr>
        <p:blipFill>
          <a:blip r:embed="rId4">
            <a:extLst/>
          </a:blip>
          <a:stretch>
            <a:fillRect/>
          </a:stretch>
        </p:blipFill>
        <p:spPr>
          <a:xfrm>
            <a:off x="6902606" y="1587500"/>
            <a:ext cx="5947319" cy="7620000"/>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Don’t be like Paul Sweezy!…"/>
          <p:cNvSpPr txBox="1"/>
          <p:nvPr>
            <p:ph type="body" idx="1"/>
          </p:nvPr>
        </p:nvSpPr>
        <p:spPr>
          <a:xfrm>
            <a:off x="129345" y="1618562"/>
            <a:ext cx="7932344" cy="7620001"/>
          </a:xfrm>
          <a:prstGeom prst="rect">
            <a:avLst/>
          </a:prstGeom>
        </p:spPr>
        <p:txBody>
          <a:bodyPr anchor="t"/>
          <a:lstStyle/>
          <a:p>
            <a:pPr marL="0" indent="0" defTabSz="408940">
              <a:spcBef>
                <a:spcPts val="1200"/>
              </a:spcBef>
              <a:buSzTx/>
              <a:buNone/>
              <a:defRPr b="1" sz="3150">
                <a:latin typeface="+mj-lt"/>
                <a:ea typeface="+mj-ea"/>
                <a:cs typeface="+mj-cs"/>
                <a:sym typeface="Helvetica"/>
              </a:defRPr>
            </a:pPr>
            <a:r>
              <a:t>Don’t be like Paul Sweezy!</a:t>
            </a:r>
          </a:p>
          <a:p>
            <a:pPr marL="311150" indent="-311150" defTabSz="408940">
              <a:spcBef>
                <a:spcPts val="1200"/>
              </a:spcBef>
              <a:defRPr sz="2520">
                <a:latin typeface="Times New Roman"/>
                <a:ea typeface="Times New Roman"/>
                <a:cs typeface="Times New Roman"/>
                <a:sym typeface="Times New Roman"/>
              </a:defRPr>
            </a:pPr>
            <a:r>
              <a:t>Q: “[Your] editorial after Stalin died in 1953, for instance, called him one of the greatest men in history, I believe…</a:t>
            </a:r>
          </a:p>
          <a:p>
            <a:pPr marL="311150" indent="-311150" defTabSz="408940">
              <a:spcBef>
                <a:spcPts val="1200"/>
              </a:spcBef>
              <a:defRPr sz="2520">
                <a:latin typeface="Times New Roman"/>
                <a:ea typeface="Times New Roman"/>
                <a:cs typeface="Times New Roman"/>
                <a:sym typeface="Times New Roman"/>
              </a:defRPr>
            </a:pPr>
            <a:r>
              <a:t>Paul Sweezy: “Something like that. Well, in some ways he was, but he had his underside, too. I guess one should have been more cautious, but I think you had to take positions which were pretty much unambiguous. Either you were for or against the regimes, the actually existing socialist countries…. Early on there was a position… that the Soviet Union was an ideal new society. Gradually one had to get over that. But not by turning around, becoming an enemy, joining the other side. That's always a difficult line to follow, I think, but it's absolutely essential…”</a:t>
            </a:r>
          </a:p>
          <a:p>
            <a:pPr marL="311150" indent="-311150" defTabSz="408940">
              <a:spcBef>
                <a:spcPts val="1200"/>
              </a:spcBef>
              <a:defRPr sz="2520">
                <a:latin typeface="Times New Roman"/>
                <a:ea typeface="Times New Roman"/>
                <a:cs typeface="Times New Roman"/>
                <a:sym typeface="Times New Roman"/>
              </a:defRPr>
            </a:pPr>
            <a:r>
              <a:t>Contrast with I.F. Stone: “After seeing the Soviet Union and studying the statements of its leading officials: </a:t>
            </a:r>
            <a:r>
              <a:rPr i="1"/>
              <a:t>This is not a good society and it is not led by honest men</a:t>
            </a:r>
            <a:r>
              <a:t>. No society is good in which men fear to think--much less speak--freely. I don't care how many tons of steel the Russians produce…”</a:t>
            </a:r>
          </a:p>
        </p:txBody>
      </p:sp>
      <p:sp>
        <p:nvSpPr>
          <p:cNvPr id="252" name="Responsibilities to Ideas"/>
          <p:cNvSpPr txBox="1"/>
          <p:nvPr>
            <p:ph type="title"/>
          </p:nvPr>
        </p:nvSpPr>
        <p:spPr>
          <a:xfrm>
            <a:off x="152400" y="0"/>
            <a:ext cx="12700000" cy="1587501"/>
          </a:xfrm>
          <a:prstGeom prst="rect">
            <a:avLst/>
          </a:prstGeom>
        </p:spPr>
        <p:txBody>
          <a:bodyPr/>
          <a:lstStyle>
            <a:lvl1pPr defTabSz="490727">
              <a:defRPr sz="8400">
                <a:solidFill>
                  <a:srgbClr val="000080"/>
                </a:solidFill>
              </a:defRPr>
            </a:lvl1pPr>
          </a:lstStyle>
          <a:p>
            <a:pPr/>
            <a:r>
              <a:t>Responsibilities to Ideas</a:t>
            </a:r>
          </a:p>
        </p:txBody>
      </p:sp>
      <p:pic>
        <p:nvPicPr>
          <p:cNvPr id="253" name="Image" descr="Image"/>
          <p:cNvPicPr>
            <a:picLocks noChangeAspect="1"/>
          </p:cNvPicPr>
          <p:nvPr/>
        </p:nvPicPr>
        <p:blipFill>
          <a:blip r:embed="rId3">
            <a:extLst/>
          </a:blip>
          <a:stretch>
            <a:fillRect/>
          </a:stretch>
        </p:blipFill>
        <p:spPr>
          <a:xfrm>
            <a:off x="8857815" y="1582100"/>
            <a:ext cx="4009854" cy="3996352"/>
          </a:xfrm>
          <a:prstGeom prst="rect">
            <a:avLst/>
          </a:prstGeom>
          <a:ln w="12700">
            <a:miter lim="400000"/>
          </a:ln>
        </p:spPr>
      </p:pic>
      <p:pic>
        <p:nvPicPr>
          <p:cNvPr id="254" name="Image" descr="Image"/>
          <p:cNvPicPr>
            <a:picLocks noChangeAspect="1"/>
          </p:cNvPicPr>
          <p:nvPr/>
        </p:nvPicPr>
        <p:blipFill>
          <a:blip r:embed="rId4">
            <a:extLst/>
          </a:blip>
          <a:stretch>
            <a:fillRect/>
          </a:stretch>
        </p:blipFill>
        <p:spPr>
          <a:xfrm>
            <a:off x="8842506" y="5633972"/>
            <a:ext cx="4009854" cy="3817498"/>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Do be like Ernst Kantorowicz:…"/>
          <p:cNvSpPr txBox="1"/>
          <p:nvPr>
            <p:ph type="body" idx="1"/>
          </p:nvPr>
        </p:nvSpPr>
        <p:spPr>
          <a:xfrm>
            <a:off x="129345" y="1618562"/>
            <a:ext cx="9232840" cy="7620001"/>
          </a:xfrm>
          <a:prstGeom prst="rect">
            <a:avLst/>
          </a:prstGeom>
        </p:spPr>
        <p:txBody>
          <a:bodyPr anchor="t"/>
          <a:lstStyle/>
          <a:p>
            <a:pPr marL="0" indent="0" defTabSz="432308">
              <a:spcBef>
                <a:spcPts val="1300"/>
              </a:spcBef>
              <a:buSzTx/>
              <a:buNone/>
              <a:defRPr b="1" sz="3330">
                <a:latin typeface="+mj-lt"/>
                <a:ea typeface="+mj-ea"/>
                <a:cs typeface="+mj-cs"/>
                <a:sym typeface="Helvetica"/>
              </a:defRPr>
            </a:pPr>
            <a:r>
              <a:t>Do be like Ernst Kantorowicz:</a:t>
            </a:r>
          </a:p>
          <a:p>
            <a:pPr marL="328929" indent="-328929" defTabSz="432308">
              <a:spcBef>
                <a:spcPts val="1300"/>
              </a:spcBef>
              <a:defRPr sz="2664">
                <a:latin typeface="Times New Roman"/>
                <a:ea typeface="Times New Roman"/>
                <a:cs typeface="Times New Roman"/>
                <a:sym typeface="Times New Roman"/>
              </a:defRPr>
            </a:pPr>
            <a:r>
              <a:t>“Three professions… wear a gown: the judge, the priest, the scholar. This garment stands for its bearer's maturity of mind, his independence of judgment, and his direct responsibility to his conscience and to his God…. </a:t>
            </a:r>
          </a:p>
          <a:p>
            <a:pPr marL="328929" indent="-328929" defTabSz="432308">
              <a:spcBef>
                <a:spcPts val="1300"/>
              </a:spcBef>
              <a:defRPr sz="2664">
                <a:latin typeface="Times New Roman"/>
                <a:ea typeface="Times New Roman"/>
                <a:cs typeface="Times New Roman"/>
                <a:sym typeface="Times New Roman"/>
              </a:defRPr>
            </a:pPr>
            <a:r>
              <a:t>“It is a shameful and undignified action, </a:t>
            </a:r>
          </a:p>
          <a:p>
            <a:pPr lvl="1" marL="657859" indent="-328929" defTabSz="432308">
              <a:spcBef>
                <a:spcPts val="1300"/>
              </a:spcBef>
              <a:defRPr sz="2664">
                <a:latin typeface="Times New Roman"/>
                <a:ea typeface="Times New Roman"/>
                <a:cs typeface="Times New Roman"/>
                <a:sym typeface="Times New Roman"/>
              </a:defRPr>
            </a:pPr>
            <a:r>
              <a:t>it is an affront and a violation of both human sovereignty and professional dignity</a:t>
            </a:r>
          </a:p>
          <a:p>
            <a:pPr lvl="1" marL="657859" indent="-328929" defTabSz="432308">
              <a:spcBef>
                <a:spcPts val="1300"/>
              </a:spcBef>
              <a:defRPr sz="2664">
                <a:latin typeface="Times New Roman"/>
                <a:ea typeface="Times New Roman"/>
                <a:cs typeface="Times New Roman"/>
                <a:sym typeface="Times New Roman"/>
              </a:defRPr>
            </a:pPr>
            <a:r>
              <a:t>that the Regents of this University have dared to bully the bearer of this gown into a situation in which—under the pressure of a bewildering economic coercion—</a:t>
            </a:r>
          </a:p>
          <a:p>
            <a:pPr lvl="1" marL="657859" indent="-328929" defTabSz="432308">
              <a:spcBef>
                <a:spcPts val="1300"/>
              </a:spcBef>
              <a:defRPr sz="2664">
                <a:latin typeface="Times New Roman"/>
                <a:ea typeface="Times New Roman"/>
                <a:cs typeface="Times New Roman"/>
                <a:sym typeface="Times New Roman"/>
              </a:defRPr>
            </a:pPr>
            <a:r>
              <a:t>he is compelled to give up either his tenure or, together with his freedom of judgment, his human dignity and his responsible sovereignty as a scholar…</a:t>
            </a:r>
          </a:p>
          <a:p>
            <a:pPr lvl="2" marL="986790" indent="-328929" defTabSz="432308">
              <a:spcBef>
                <a:spcPts val="1300"/>
              </a:spcBef>
              <a:defRPr sz="2664">
                <a:latin typeface="Times New Roman"/>
                <a:ea typeface="Times New Roman"/>
                <a:cs typeface="Times New Roman"/>
                <a:sym typeface="Times New Roman"/>
              </a:defRPr>
            </a:pPr>
            <a:r>
              <a:t>&lt;</a:t>
            </a:r>
            <a:r>
              <a:rPr u="sng">
                <a:hlinkClick r:id="rId3" invalidUrl="" action="" tgtFrame="" tooltip="" history="1" highlightClick="0" endSnd="0"/>
              </a:rPr>
              <a:t>http://www.lib.berkeley.edu/uchistory/archives_exhibits/loyaltyoath/symposium/kantorowicz.html</a:t>
            </a:r>
            <a:r>
              <a:t>&gt;</a:t>
            </a:r>
          </a:p>
        </p:txBody>
      </p:sp>
      <p:sp>
        <p:nvSpPr>
          <p:cNvPr id="259" name="The University of California Loyalty Oath"/>
          <p:cNvSpPr txBox="1"/>
          <p:nvPr>
            <p:ph type="title"/>
          </p:nvPr>
        </p:nvSpPr>
        <p:spPr>
          <a:xfrm>
            <a:off x="152400" y="0"/>
            <a:ext cx="12700000" cy="1587501"/>
          </a:xfrm>
          <a:prstGeom prst="rect">
            <a:avLst/>
          </a:prstGeom>
        </p:spPr>
        <p:txBody>
          <a:bodyPr/>
          <a:lstStyle>
            <a:lvl1pPr defTabSz="297941">
              <a:defRPr sz="5100">
                <a:solidFill>
                  <a:srgbClr val="000080"/>
                </a:solidFill>
              </a:defRPr>
            </a:lvl1pPr>
          </a:lstStyle>
          <a:p>
            <a:pPr/>
            <a:r>
              <a:t>The University of California Loyalty Oath</a:t>
            </a:r>
          </a:p>
        </p:txBody>
      </p:sp>
      <p:pic>
        <p:nvPicPr>
          <p:cNvPr id="260" name="Cursor_and_Google_Image_Result_for_http___www_uwazamrze_pl_public_images_articles_041775d9426590a7bd677e20efa1f94e_jpg.png" descr="Cursor_and_Google_Image_Result_for_http___www_uwazamrze_pl_public_images_articles_041775d9426590a7bd677e20efa1f94e_jpg.png"/>
          <p:cNvPicPr>
            <a:picLocks noChangeAspect="1"/>
          </p:cNvPicPr>
          <p:nvPr/>
        </p:nvPicPr>
        <p:blipFill>
          <a:blip r:embed="rId4">
            <a:extLst/>
          </a:blip>
          <a:srcRect l="23894" t="0" r="21827" b="0"/>
          <a:stretch>
            <a:fillRect/>
          </a:stretch>
        </p:blipFill>
        <p:spPr>
          <a:xfrm>
            <a:off x="9365404" y="1649624"/>
            <a:ext cx="3406915" cy="7840239"/>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Catch Our Breath…"/>
          <p:cNvSpPr txBox="1"/>
          <p:nvPr>
            <p:ph type="title"/>
          </p:nvPr>
        </p:nvSpPr>
        <p:spPr>
          <a:xfrm>
            <a:off x="952500" y="-1"/>
            <a:ext cx="11099800" cy="1587502"/>
          </a:xfrm>
          <a:prstGeom prst="rect">
            <a:avLst/>
          </a:prstGeom>
        </p:spPr>
        <p:txBody>
          <a:bodyPr/>
          <a:lstStyle/>
          <a:p>
            <a:pPr/>
            <a:r>
              <a:t>Catch Our Breath…</a:t>
            </a:r>
          </a:p>
        </p:txBody>
      </p:sp>
      <p:sp>
        <p:nvSpPr>
          <p:cNvPr id="265" name="What’s up next?…"/>
          <p:cNvSpPr txBox="1"/>
          <p:nvPr>
            <p:ph type="body" sz="half" idx="1"/>
          </p:nvPr>
        </p:nvSpPr>
        <p:spPr>
          <a:xfrm>
            <a:off x="952500" y="1814383"/>
            <a:ext cx="4968139" cy="6985001"/>
          </a:xfrm>
          <a:prstGeom prst="rect">
            <a:avLst/>
          </a:prstGeom>
        </p:spPr>
        <p:txBody>
          <a:bodyPr anchor="t"/>
          <a:lstStyle/>
          <a:p>
            <a:pPr>
              <a:spcBef>
                <a:spcPts val="1200"/>
              </a:spcBef>
            </a:pPr>
            <a:r>
              <a:t>What’s up next?</a:t>
            </a:r>
          </a:p>
          <a:p>
            <a:pPr>
              <a:spcBef>
                <a:spcPts val="1200"/>
              </a:spcBef>
            </a:pPr>
            <a:r>
              <a:t>Comments? </a:t>
            </a:r>
          </a:p>
          <a:p>
            <a:pPr>
              <a:spcBef>
                <a:spcPts val="1200"/>
              </a:spcBef>
            </a:pPr>
            <a:r>
              <a:t>Questions?</a:t>
            </a:r>
          </a:p>
        </p:txBody>
      </p:sp>
      <p:pic>
        <p:nvPicPr>
          <p:cNvPr id="266" name="Image" descr="Image"/>
          <p:cNvPicPr>
            <a:picLocks noChangeAspect="1"/>
          </p:cNvPicPr>
          <p:nvPr/>
        </p:nvPicPr>
        <p:blipFill>
          <a:blip r:embed="rId2">
            <a:extLst/>
          </a:blip>
          <a:stretch>
            <a:fillRect/>
          </a:stretch>
        </p:blipFill>
        <p:spPr>
          <a:xfrm>
            <a:off x="5906982" y="1814383"/>
            <a:ext cx="6145318" cy="6124834"/>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References in this lecture you may not be familiar with:…"/>
          <p:cNvSpPr txBox="1"/>
          <p:nvPr>
            <p:ph type="body" idx="1"/>
          </p:nvPr>
        </p:nvSpPr>
        <p:spPr>
          <a:xfrm>
            <a:off x="144877" y="1587500"/>
            <a:ext cx="7535931" cy="7620001"/>
          </a:xfrm>
          <a:prstGeom prst="rect">
            <a:avLst/>
          </a:prstGeom>
        </p:spPr>
        <p:txBody>
          <a:bodyPr anchor="t"/>
          <a:lstStyle/>
          <a:p>
            <a:pPr marL="311150" indent="-311150" defTabSz="408940">
              <a:spcBef>
                <a:spcPts val="1200"/>
              </a:spcBef>
              <a:defRPr sz="2520">
                <a:latin typeface="Times New Roman"/>
                <a:ea typeface="Times New Roman"/>
                <a:cs typeface="Times New Roman"/>
                <a:sym typeface="Times New Roman"/>
              </a:defRPr>
            </a:pPr>
            <a:r>
              <a:t>References in this lecture you may not be familiar with:</a:t>
            </a:r>
          </a:p>
          <a:p>
            <a:pPr lvl="1" marL="622300" indent="-311150" defTabSz="408940">
              <a:spcBef>
                <a:spcPts val="1200"/>
              </a:spcBef>
              <a:defRPr sz="2520">
                <a:latin typeface="Times New Roman"/>
                <a:ea typeface="Times New Roman"/>
                <a:cs typeface="Times New Roman"/>
                <a:sym typeface="Times New Roman"/>
              </a:defRPr>
            </a:pPr>
            <a:r>
              <a:t>“Avicenna”: Peter Beagle (1987): </a:t>
            </a:r>
            <a:r>
              <a:rPr i="1"/>
              <a:t>The Folk of the Air</a:t>
            </a:r>
            <a:r>
              <a:t> &lt;</a:t>
            </a:r>
            <a:r>
              <a:rPr u="sng">
                <a:hlinkClick r:id="rId3" invalidUrl="" action="" tgtFrame="" tooltip="" history="1" highlightClick="0" endSnd="0"/>
              </a:rPr>
              <a:t>http://amzn.to/1PvCcdN</a:t>
            </a:r>
            <a:r>
              <a:t>&gt;. </a:t>
            </a:r>
          </a:p>
          <a:p>
            <a:pPr lvl="1" marL="622300" indent="-311150" defTabSz="408940">
              <a:spcBef>
                <a:spcPts val="1200"/>
              </a:spcBef>
              <a:defRPr sz="2520">
                <a:latin typeface="Times New Roman"/>
                <a:ea typeface="Times New Roman"/>
                <a:cs typeface="Times New Roman"/>
                <a:sym typeface="Times New Roman"/>
              </a:defRPr>
            </a:pPr>
            <a:r>
              <a:t>Ibn Sina: Abū ʿAlī al-Ḥusayn ibn ʿAbd Allāh ibn Al-Hasan ibn Ali ibn Sīnā &lt;</a:t>
            </a:r>
            <a:r>
              <a:rPr u="sng">
                <a:hlinkClick r:id="rId4" invalidUrl="" action="" tgtFrame="" tooltip="" history="1" highlightClick="0" endSnd="0"/>
              </a:rPr>
              <a:t>http://tinyurl.com/n58rjc6</a:t>
            </a:r>
            <a:r>
              <a:t>&gt;</a:t>
            </a:r>
          </a:p>
          <a:p>
            <a:pPr lvl="1" marL="622300" indent="-311150" defTabSz="408940">
              <a:spcBef>
                <a:spcPts val="1200"/>
              </a:spcBef>
              <a:defRPr sz="2520">
                <a:latin typeface="Times New Roman"/>
                <a:ea typeface="Times New Roman"/>
                <a:cs typeface="Times New Roman"/>
                <a:sym typeface="Times New Roman"/>
              </a:defRPr>
            </a:pPr>
            <a:r>
              <a:t>“State of Euphoria”: David Lodge (1975): </a:t>
            </a:r>
            <a:r>
              <a:rPr i="1"/>
              <a:t>Changing Places</a:t>
            </a:r>
            <a:r>
              <a:t> &lt;</a:t>
            </a:r>
            <a:r>
              <a:rPr u="sng">
                <a:hlinkClick r:id="rId5" invalidUrl="" action="" tgtFrame="" tooltip="" history="1" highlightClick="0" endSnd="0"/>
              </a:rPr>
              <a:t>http://amzn.to/1nhoXXp</a:t>
            </a:r>
            <a:r>
              <a:t>&gt;. </a:t>
            </a:r>
          </a:p>
          <a:p>
            <a:pPr lvl="1" marL="622300" indent="-311150" defTabSz="408940">
              <a:spcBef>
                <a:spcPts val="1200"/>
              </a:spcBef>
              <a:defRPr sz="2520">
                <a:latin typeface="Times New Roman"/>
                <a:ea typeface="Times New Roman"/>
                <a:cs typeface="Times New Roman"/>
                <a:sym typeface="Times New Roman"/>
              </a:defRPr>
            </a:pPr>
            <a:r>
              <a:t>Enkidu: </a:t>
            </a:r>
            <a:r>
              <a:rPr i="1"/>
              <a:t>Gilgamesh</a:t>
            </a:r>
            <a:r>
              <a:t> &lt;</a:t>
            </a:r>
            <a:r>
              <a:rPr u="sng">
                <a:hlinkClick r:id="rId6" invalidUrl="" action="" tgtFrame="" tooltip="" history="1" highlightClick="0" endSnd="0"/>
              </a:rPr>
              <a:t>http://amzn.to/1PepdkP</a:t>
            </a:r>
            <a:r>
              <a:t>&gt;. </a:t>
            </a:r>
          </a:p>
          <a:p>
            <a:pPr lvl="1" marL="622300" indent="-311150" defTabSz="408940">
              <a:spcBef>
                <a:spcPts val="1200"/>
              </a:spcBef>
              <a:defRPr sz="2520">
                <a:latin typeface="Times New Roman"/>
                <a:ea typeface="Times New Roman"/>
                <a:cs typeface="Times New Roman"/>
                <a:sym typeface="Times New Roman"/>
              </a:defRPr>
            </a:pPr>
            <a:r>
              <a:t>Fujiwara Takako: </a:t>
            </a:r>
            <a:r>
              <a:rPr i="1"/>
              <a:t>Genji Monogatari</a:t>
            </a:r>
            <a:r>
              <a:t> &lt;</a:t>
            </a:r>
            <a:r>
              <a:rPr u="sng">
                <a:hlinkClick r:id="rId7" invalidUrl="" action="" tgtFrame="" tooltip="" history="1" highlightClick="0" endSnd="0"/>
              </a:rPr>
              <a:t>http://amzn.to/1nhCkXy</a:t>
            </a:r>
            <a:r>
              <a:t>&gt;. </a:t>
            </a:r>
          </a:p>
          <a:p>
            <a:pPr lvl="1" marL="622300" indent="-311150" defTabSz="408940">
              <a:spcBef>
                <a:spcPts val="1200"/>
              </a:spcBef>
              <a:defRPr sz="2520">
                <a:latin typeface="Times New Roman"/>
                <a:ea typeface="Times New Roman"/>
                <a:cs typeface="Times New Roman"/>
                <a:sym typeface="Times New Roman"/>
              </a:defRPr>
            </a:pPr>
            <a:r>
              <a:t>Hypatia &lt;</a:t>
            </a:r>
            <a:r>
              <a:rPr u="sng">
                <a:hlinkClick r:id="rId8" invalidUrl="" action="" tgtFrame="" tooltip="" history="1" highlightClick="0" endSnd="0"/>
              </a:rPr>
              <a:t>http://tinyurl.com/z9uyqy</a:t>
            </a:r>
            <a:r>
              <a:t>&gt;: </a:t>
            </a:r>
          </a:p>
          <a:p>
            <a:pPr lvl="1" marL="622300" indent="-311150" defTabSz="408940">
              <a:spcBef>
                <a:spcPts val="1200"/>
              </a:spcBef>
              <a:defRPr sz="2520">
                <a:latin typeface="Times New Roman"/>
                <a:ea typeface="Times New Roman"/>
                <a:cs typeface="Times New Roman"/>
                <a:sym typeface="Times New Roman"/>
              </a:defRPr>
            </a:pPr>
            <a:r>
              <a:t>Ibn Khaldun: Abū Zayd ‘Abd ar-Raḥmān ibn Muḥammad ibn Khaldūn al-Ḥaḍramī, Muquaddimah &lt;</a:t>
            </a:r>
            <a:r>
              <a:rPr u="sng">
                <a:hlinkClick r:id="rId9" invalidUrl="" action="" tgtFrame="" tooltip="" history="1" highlightClick="0" endSnd="0"/>
              </a:rPr>
              <a:t>http://amzn.to/1Sd0uhv</a:t>
            </a:r>
            <a:r>
              <a:t>&gt;. </a:t>
            </a:r>
          </a:p>
          <a:p>
            <a:pPr lvl="1" marL="622300" indent="-311150" defTabSz="408940">
              <a:spcBef>
                <a:spcPts val="1200"/>
              </a:spcBef>
              <a:defRPr sz="2520">
                <a:latin typeface="Times New Roman"/>
                <a:ea typeface="Times New Roman"/>
                <a:cs typeface="Times New Roman"/>
                <a:sym typeface="Times New Roman"/>
              </a:defRPr>
            </a:pPr>
            <a:r>
              <a:t>Odysseus: &lt;</a:t>
            </a:r>
            <a:r>
              <a:rPr u="sng">
                <a:hlinkClick r:id="rId10" invalidUrl="" action="" tgtFrame="" tooltip="" history="1" highlightClick="0" endSnd="0"/>
              </a:rPr>
              <a:t>http://amzn.to/1nhCA94</a:t>
            </a:r>
            <a:r>
              <a:t>&gt;.</a:t>
            </a:r>
          </a:p>
        </p:txBody>
      </p:sp>
      <p:sp>
        <p:nvSpPr>
          <p:cNvPr id="269" name="So Learn!: Extend Your Brains in Every Direction Your Curiosity Moves You"/>
          <p:cNvSpPr txBox="1"/>
          <p:nvPr>
            <p:ph type="title"/>
          </p:nvPr>
        </p:nvSpPr>
        <p:spPr>
          <a:xfrm>
            <a:off x="152400" y="15531"/>
            <a:ext cx="12700000" cy="1587501"/>
          </a:xfrm>
          <a:prstGeom prst="rect">
            <a:avLst/>
          </a:prstGeom>
        </p:spPr>
        <p:txBody>
          <a:bodyPr/>
          <a:lstStyle>
            <a:lvl1pPr defTabSz="280415">
              <a:defRPr sz="4800"/>
            </a:lvl1pPr>
          </a:lstStyle>
          <a:p>
            <a:pPr/>
            <a:r>
              <a:t>So Learn!: Extend Your Brains in Every Direction Your Curiosity Moves You</a:t>
            </a:r>
          </a:p>
        </p:txBody>
      </p:sp>
      <p:pic>
        <p:nvPicPr>
          <p:cNvPr id="270" name="Image" descr="Image"/>
          <p:cNvPicPr>
            <a:picLocks noChangeAspect="1"/>
          </p:cNvPicPr>
          <p:nvPr/>
        </p:nvPicPr>
        <p:blipFill>
          <a:blip r:embed="rId11">
            <a:extLst/>
          </a:blip>
          <a:stretch>
            <a:fillRect/>
          </a:stretch>
        </p:blipFill>
        <p:spPr>
          <a:xfrm>
            <a:off x="7691139" y="1588070"/>
            <a:ext cx="5143026" cy="6988664"/>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Catch Our Breath…"/>
          <p:cNvSpPr txBox="1"/>
          <p:nvPr>
            <p:ph type="title"/>
          </p:nvPr>
        </p:nvSpPr>
        <p:spPr>
          <a:xfrm>
            <a:off x="952500" y="-1"/>
            <a:ext cx="11099800" cy="1587502"/>
          </a:xfrm>
          <a:prstGeom prst="rect">
            <a:avLst/>
          </a:prstGeom>
        </p:spPr>
        <p:txBody>
          <a:bodyPr/>
          <a:lstStyle/>
          <a:p>
            <a:pPr/>
            <a:r>
              <a:t>Catch Our Breath…</a:t>
            </a:r>
          </a:p>
        </p:txBody>
      </p:sp>
      <p:sp>
        <p:nvSpPr>
          <p:cNvPr id="275" name="What’s up next?…"/>
          <p:cNvSpPr txBox="1"/>
          <p:nvPr>
            <p:ph type="body" sz="half" idx="1"/>
          </p:nvPr>
        </p:nvSpPr>
        <p:spPr>
          <a:xfrm>
            <a:off x="952500" y="1814383"/>
            <a:ext cx="4968139" cy="6985001"/>
          </a:xfrm>
          <a:prstGeom prst="rect">
            <a:avLst/>
          </a:prstGeom>
        </p:spPr>
        <p:txBody>
          <a:bodyPr anchor="t"/>
          <a:lstStyle/>
          <a:p>
            <a:pPr>
              <a:spcBef>
                <a:spcPts val="1200"/>
              </a:spcBef>
            </a:pPr>
            <a:r>
              <a:t>What’s up next?</a:t>
            </a:r>
          </a:p>
          <a:p>
            <a:pPr>
              <a:spcBef>
                <a:spcPts val="1200"/>
              </a:spcBef>
            </a:pPr>
            <a:r>
              <a:t>Comments? </a:t>
            </a:r>
          </a:p>
          <a:p>
            <a:pPr>
              <a:spcBef>
                <a:spcPts val="1200"/>
              </a:spcBef>
            </a:pPr>
            <a:r>
              <a:t>Questions?</a:t>
            </a:r>
          </a:p>
        </p:txBody>
      </p:sp>
      <p:pic>
        <p:nvPicPr>
          <p:cNvPr id="276" name="Image" descr="Image"/>
          <p:cNvPicPr>
            <a:picLocks noChangeAspect="1"/>
          </p:cNvPicPr>
          <p:nvPr/>
        </p:nvPicPr>
        <p:blipFill>
          <a:blip r:embed="rId2">
            <a:extLst/>
          </a:blip>
          <a:stretch>
            <a:fillRect/>
          </a:stretch>
        </p:blipFill>
        <p:spPr>
          <a:xfrm>
            <a:off x="5906982" y="1814383"/>
            <a:ext cx="6145318" cy="6124834"/>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This Is Berkeley!"/>
          <p:cNvSpPr txBox="1"/>
          <p:nvPr>
            <p:ph type="title" idx="4294967295"/>
          </p:nvPr>
        </p:nvSpPr>
        <p:spPr>
          <a:xfrm>
            <a:off x="943840" y="390595"/>
            <a:ext cx="11099801" cy="1270001"/>
          </a:xfrm>
          <a:prstGeom prst="rect">
            <a:avLst/>
          </a:prstGeom>
        </p:spPr>
        <p:txBody>
          <a:bodyPr lIns="65023" tIns="65023" rIns="65023" bIns="65023"/>
          <a:lstStyle>
            <a:lvl1pPr defTabSz="604723">
              <a:defRPr sz="7440">
                <a:solidFill>
                  <a:srgbClr val="000080"/>
                </a:solidFill>
                <a:uFill>
                  <a:solidFill>
                    <a:srgbClr val="000000"/>
                  </a:solidFill>
                </a:uFill>
              </a:defRPr>
            </a:lvl1pPr>
          </a:lstStyle>
          <a:p>
            <a:pPr/>
            <a:r>
              <a:t>This Is Berkeley!</a:t>
            </a:r>
          </a:p>
        </p:txBody>
      </p:sp>
      <p:pic>
        <p:nvPicPr>
          <p:cNvPr id="130" name="Berkeley.png" descr="Berkeley.png"/>
          <p:cNvPicPr>
            <a:picLocks noChangeAspect="1"/>
          </p:cNvPicPr>
          <p:nvPr/>
        </p:nvPicPr>
        <p:blipFill>
          <a:blip r:embed="rId2">
            <a:extLst/>
          </a:blip>
          <a:stretch>
            <a:fillRect/>
          </a:stretch>
        </p:blipFill>
        <p:spPr>
          <a:xfrm>
            <a:off x="943840" y="1660595"/>
            <a:ext cx="11099801" cy="7399867"/>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This is the University of California at Berkeley…"/>
          <p:cNvSpPr txBox="1"/>
          <p:nvPr>
            <p:ph type="body" idx="1"/>
          </p:nvPr>
        </p:nvSpPr>
        <p:spPr>
          <a:xfrm>
            <a:off x="144877" y="1600579"/>
            <a:ext cx="8038246" cy="7767734"/>
          </a:xfrm>
          <a:prstGeom prst="rect">
            <a:avLst/>
          </a:prstGeom>
        </p:spPr>
        <p:txBody>
          <a:bodyPr anchor="t"/>
          <a:lstStyle/>
          <a:p>
            <a:pPr marL="435609" indent="-435609" defTabSz="572516">
              <a:spcBef>
                <a:spcPts val="1700"/>
              </a:spcBef>
              <a:defRPr sz="3528">
                <a:latin typeface="Times New Roman"/>
                <a:ea typeface="Times New Roman"/>
                <a:cs typeface="Times New Roman"/>
                <a:sym typeface="Times New Roman"/>
              </a:defRPr>
            </a:pPr>
            <a:r>
              <a:t>This is the University of California at Berkeley</a:t>
            </a:r>
          </a:p>
          <a:p>
            <a:pPr lvl="1" marL="871219" indent="-435609" defTabSz="572516">
              <a:spcBef>
                <a:spcPts val="1700"/>
              </a:spcBef>
              <a:defRPr sz="3528">
                <a:latin typeface="Times New Roman"/>
                <a:ea typeface="Times New Roman"/>
                <a:cs typeface="Times New Roman"/>
                <a:sym typeface="Times New Roman"/>
              </a:defRPr>
            </a:pPr>
            <a:r>
              <a:t>Certainly the finest public university in the world</a:t>
            </a:r>
          </a:p>
          <a:p>
            <a:pPr lvl="1" marL="871219" indent="-435609" defTabSz="572516">
              <a:spcBef>
                <a:spcPts val="1700"/>
              </a:spcBef>
              <a:defRPr sz="3528">
                <a:latin typeface="Times New Roman"/>
                <a:ea typeface="Times New Roman"/>
                <a:cs typeface="Times New Roman"/>
                <a:sym typeface="Times New Roman"/>
              </a:defRPr>
            </a:pPr>
            <a:r>
              <a:t>Perhaps the finest university in the world</a:t>
            </a:r>
          </a:p>
          <a:p>
            <a:pPr marL="435609" indent="-435609" defTabSz="572516">
              <a:spcBef>
                <a:spcPts val="1700"/>
              </a:spcBef>
              <a:defRPr sz="3528">
                <a:latin typeface="Times New Roman"/>
                <a:ea typeface="Times New Roman"/>
                <a:cs typeface="Times New Roman"/>
                <a:sym typeface="Times New Roman"/>
              </a:defRPr>
            </a:pPr>
            <a:r>
              <a:t>Lots of opportunities here</a:t>
            </a:r>
          </a:p>
          <a:p>
            <a:pPr lvl="1" marL="871219" indent="-435609" defTabSz="572516">
              <a:spcBef>
                <a:spcPts val="1700"/>
              </a:spcBef>
              <a:defRPr sz="3528">
                <a:latin typeface="Times New Roman"/>
                <a:ea typeface="Times New Roman"/>
                <a:cs typeface="Times New Roman"/>
                <a:sym typeface="Times New Roman"/>
              </a:defRPr>
            </a:pPr>
            <a:r>
              <a:t>Others could be in your seats</a:t>
            </a:r>
          </a:p>
          <a:p>
            <a:pPr lvl="1" marL="871219" indent="-435609" defTabSz="572516">
              <a:spcBef>
                <a:spcPts val="1700"/>
              </a:spcBef>
              <a:defRPr sz="3528">
                <a:latin typeface="Times New Roman"/>
                <a:ea typeface="Times New Roman"/>
                <a:cs typeface="Times New Roman"/>
                <a:sym typeface="Times New Roman"/>
              </a:defRPr>
            </a:pPr>
            <a:r>
              <a:t>They would take advantage of the opportunities here</a:t>
            </a:r>
          </a:p>
          <a:p>
            <a:pPr marL="435609" indent="-435609" defTabSz="572516">
              <a:spcBef>
                <a:spcPts val="1700"/>
              </a:spcBef>
              <a:defRPr sz="3528">
                <a:latin typeface="Times New Roman"/>
                <a:ea typeface="Times New Roman"/>
                <a:cs typeface="Times New Roman"/>
                <a:sym typeface="Times New Roman"/>
              </a:defRPr>
            </a:pPr>
            <a:r>
              <a:t>DON’T WASTE YOUR OPPORTUNITY HERE!!</a:t>
            </a:r>
          </a:p>
        </p:txBody>
      </p:sp>
      <p:sp>
        <p:nvSpPr>
          <p:cNvPr id="133" name="You Are Lucky to Be Here"/>
          <p:cNvSpPr txBox="1"/>
          <p:nvPr>
            <p:ph type="title"/>
          </p:nvPr>
        </p:nvSpPr>
        <p:spPr>
          <a:xfrm>
            <a:off x="152400" y="15531"/>
            <a:ext cx="12700000" cy="1587501"/>
          </a:xfrm>
          <a:prstGeom prst="rect">
            <a:avLst/>
          </a:prstGeom>
        </p:spPr>
        <p:txBody>
          <a:bodyPr/>
          <a:lstStyle>
            <a:lvl1pPr defTabSz="473201">
              <a:defRPr sz="8100">
                <a:solidFill>
                  <a:srgbClr val="000080"/>
                </a:solidFill>
              </a:defRPr>
            </a:lvl1pPr>
          </a:lstStyle>
          <a:p>
            <a:pPr/>
            <a:r>
              <a:t>You Are Lucky to Be Here</a:t>
            </a:r>
          </a:p>
        </p:txBody>
      </p:sp>
      <p:pic>
        <p:nvPicPr>
          <p:cNvPr id="134" name="“Continue_down_your_mistaken_path”__2001__A_SPACE_ODYSSEY__1968____The-Solute.jpg" descr="“Continue_down_your_mistaken_path”__2001__A_SPACE_ODYSSEY__1968____The-Solute.jpg"/>
          <p:cNvPicPr>
            <a:picLocks noChangeAspect="1"/>
          </p:cNvPicPr>
          <p:nvPr/>
        </p:nvPicPr>
        <p:blipFill>
          <a:blip r:embed="rId3">
            <a:extLst/>
          </a:blip>
          <a:srcRect l="0" t="0" r="35409" b="0"/>
          <a:stretch>
            <a:fillRect/>
          </a:stretch>
        </p:blipFill>
        <p:spPr>
          <a:xfrm>
            <a:off x="8229934" y="1579989"/>
            <a:ext cx="4605696" cy="788521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We go fast here…"/>
          <p:cNvSpPr txBox="1"/>
          <p:nvPr>
            <p:ph type="body" idx="1"/>
          </p:nvPr>
        </p:nvSpPr>
        <p:spPr>
          <a:xfrm>
            <a:off x="176426" y="1537072"/>
            <a:ext cx="8038246" cy="7767734"/>
          </a:xfrm>
          <a:prstGeom prst="rect">
            <a:avLst/>
          </a:prstGeom>
        </p:spPr>
        <p:txBody>
          <a:bodyPr anchor="t"/>
          <a:lstStyle/>
          <a:p>
            <a:pPr>
              <a:spcBef>
                <a:spcPts val="1800"/>
              </a:spcBef>
              <a:defRPr>
                <a:latin typeface="Times New Roman"/>
                <a:ea typeface="Times New Roman"/>
                <a:cs typeface="Times New Roman"/>
                <a:sym typeface="Times New Roman"/>
              </a:defRPr>
            </a:pPr>
            <a:r>
              <a:t>We go fast here</a:t>
            </a:r>
          </a:p>
          <a:p>
            <a:pPr>
              <a:spcBef>
                <a:spcPts val="1800"/>
              </a:spcBef>
              <a:defRPr>
                <a:latin typeface="Times New Roman"/>
                <a:ea typeface="Times New Roman"/>
                <a:cs typeface="Times New Roman"/>
                <a:sym typeface="Times New Roman"/>
              </a:defRPr>
            </a:pPr>
            <a:r>
              <a:t>We want to teach you a lot of stuff</a:t>
            </a:r>
          </a:p>
          <a:p>
            <a:pPr>
              <a:spcBef>
                <a:spcPts val="1800"/>
              </a:spcBef>
              <a:defRPr>
                <a:latin typeface="Times New Roman"/>
                <a:ea typeface="Times New Roman"/>
                <a:cs typeface="Times New Roman"/>
                <a:sym typeface="Times New Roman"/>
              </a:defRPr>
            </a:pPr>
            <a:r>
              <a:t>You can—and should—handle it</a:t>
            </a:r>
          </a:p>
          <a:p>
            <a:pPr>
              <a:spcBef>
                <a:spcPts val="1800"/>
              </a:spcBef>
              <a:defRPr>
                <a:latin typeface="Times New Roman"/>
                <a:ea typeface="Times New Roman"/>
                <a:cs typeface="Times New Roman"/>
                <a:sym typeface="Times New Roman"/>
              </a:defRPr>
            </a:pPr>
            <a:r>
              <a:t>We are confident you belong here—can take advantage of the opportunities</a:t>
            </a:r>
          </a:p>
          <a:p>
            <a:pPr>
              <a:spcBef>
                <a:spcPts val="1800"/>
              </a:spcBef>
              <a:defRPr>
                <a:latin typeface="Times New Roman"/>
                <a:ea typeface="Times New Roman"/>
                <a:cs typeface="Times New Roman"/>
                <a:sym typeface="Times New Roman"/>
              </a:defRPr>
            </a:pPr>
            <a:r>
              <a:t>We are rarely wrong</a:t>
            </a:r>
          </a:p>
        </p:txBody>
      </p:sp>
      <p:sp>
        <p:nvSpPr>
          <p:cNvPr id="139" name="You Belong Here"/>
          <p:cNvSpPr txBox="1"/>
          <p:nvPr>
            <p:ph type="title"/>
          </p:nvPr>
        </p:nvSpPr>
        <p:spPr>
          <a:xfrm>
            <a:off x="156161" y="1637"/>
            <a:ext cx="12700001" cy="1587501"/>
          </a:xfrm>
          <a:prstGeom prst="rect">
            <a:avLst/>
          </a:prstGeom>
        </p:spPr>
        <p:txBody>
          <a:bodyPr/>
          <a:lstStyle>
            <a:lvl1pPr defTabSz="566674">
              <a:defRPr sz="9700">
                <a:solidFill>
                  <a:srgbClr val="000080"/>
                </a:solidFill>
              </a:defRPr>
            </a:lvl1pPr>
          </a:lstStyle>
          <a:p>
            <a:pPr/>
            <a:r>
              <a:t>You Belong Here</a:t>
            </a:r>
          </a:p>
        </p:txBody>
      </p:sp>
      <p:pic>
        <p:nvPicPr>
          <p:cNvPr id="140" name="“Continue_down_your_mistaken_path”__2001__A_SPACE_ODYSSEY__1968____The-Solute.jpg" descr="“Continue_down_your_mistaken_path”__2001__A_SPACE_ODYSSEY__1968____The-Solute.jpg"/>
          <p:cNvPicPr>
            <a:picLocks noChangeAspect="1"/>
          </p:cNvPicPr>
          <p:nvPr/>
        </p:nvPicPr>
        <p:blipFill>
          <a:blip r:embed="rId3">
            <a:extLst/>
          </a:blip>
          <a:srcRect l="0" t="0" r="35409" b="0"/>
          <a:stretch>
            <a:fillRect/>
          </a:stretch>
        </p:blipFill>
        <p:spPr>
          <a:xfrm>
            <a:off x="8292289" y="1552201"/>
            <a:ext cx="4519314" cy="773732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Liberal education” ≠ “kinda left-wing education” here…"/>
          <p:cNvSpPr txBox="1"/>
          <p:nvPr>
            <p:ph type="body" sz="half" idx="1"/>
          </p:nvPr>
        </p:nvSpPr>
        <p:spPr>
          <a:xfrm>
            <a:off x="144877" y="1587500"/>
            <a:ext cx="5446197" cy="7620001"/>
          </a:xfrm>
          <a:prstGeom prst="rect">
            <a:avLst/>
          </a:prstGeom>
        </p:spPr>
        <p:txBody>
          <a:bodyPr anchor="t"/>
          <a:lstStyle/>
          <a:p>
            <a:pPr>
              <a:spcBef>
                <a:spcPts val="1800"/>
              </a:spcBef>
              <a:defRPr>
                <a:latin typeface="Times New Roman"/>
                <a:ea typeface="Times New Roman"/>
                <a:cs typeface="Times New Roman"/>
                <a:sym typeface="Times New Roman"/>
              </a:defRPr>
            </a:pPr>
            <a:r>
              <a:t>“Liberal education” ≠ “kinda left-wing education” here</a:t>
            </a:r>
          </a:p>
          <a:p>
            <a:pPr>
              <a:spcBef>
                <a:spcPts val="1800"/>
              </a:spcBef>
              <a:defRPr>
                <a:latin typeface="Times New Roman"/>
                <a:ea typeface="Times New Roman"/>
                <a:cs typeface="Times New Roman"/>
                <a:sym typeface="Times New Roman"/>
              </a:defRPr>
            </a:pPr>
            <a:r>
              <a:t>“Liberal education” here means “appropriate to somebody free”</a:t>
            </a:r>
          </a:p>
          <a:p>
            <a:pPr>
              <a:spcBef>
                <a:spcPts val="1800"/>
              </a:spcBef>
              <a:defRPr>
                <a:latin typeface="Times New Roman"/>
                <a:ea typeface="Times New Roman"/>
                <a:cs typeface="Times New Roman"/>
                <a:sym typeface="Times New Roman"/>
              </a:defRPr>
            </a:pPr>
            <a:r>
              <a:t>Someone with control over their own destiny</a:t>
            </a:r>
          </a:p>
          <a:p>
            <a:pPr>
              <a:spcBef>
                <a:spcPts val="1800"/>
              </a:spcBef>
              <a:defRPr>
                <a:latin typeface="Times New Roman"/>
                <a:ea typeface="Times New Roman"/>
                <a:cs typeface="Times New Roman"/>
                <a:sym typeface="Times New Roman"/>
              </a:defRPr>
            </a:pPr>
            <a:r>
              <a:t>Someone with a share of control over our common destinies</a:t>
            </a:r>
          </a:p>
        </p:txBody>
      </p:sp>
      <p:sp>
        <p:nvSpPr>
          <p:cNvPr id="145" name="What Is a “Liberal Education”?"/>
          <p:cNvSpPr txBox="1"/>
          <p:nvPr>
            <p:ph type="title"/>
          </p:nvPr>
        </p:nvSpPr>
        <p:spPr>
          <a:xfrm>
            <a:off x="152400" y="15531"/>
            <a:ext cx="12700000" cy="1587501"/>
          </a:xfrm>
          <a:prstGeom prst="rect">
            <a:avLst/>
          </a:prstGeom>
        </p:spPr>
        <p:txBody>
          <a:bodyPr/>
          <a:lstStyle>
            <a:lvl1pPr defTabSz="391414">
              <a:defRPr sz="6700">
                <a:solidFill>
                  <a:srgbClr val="000080"/>
                </a:solidFill>
              </a:defRPr>
            </a:lvl1pPr>
          </a:lstStyle>
          <a:p>
            <a:pPr/>
            <a:r>
              <a:t>What Is a “Liberal Education”?</a:t>
            </a:r>
          </a:p>
        </p:txBody>
      </p:sp>
      <p:pic>
        <p:nvPicPr>
          <p:cNvPr id="146" name="www_nber_org_papers_w12984_pdf.png" descr="www_nber_org_papers_w12984_pdf.png"/>
          <p:cNvPicPr>
            <a:picLocks noChangeAspect="0"/>
          </p:cNvPicPr>
          <p:nvPr/>
        </p:nvPicPr>
        <p:blipFill>
          <a:blip r:embed="rId3">
            <a:extLst/>
          </a:blip>
          <a:stretch>
            <a:fillRect/>
          </a:stretch>
        </p:blipFill>
        <p:spPr>
          <a:xfrm>
            <a:off x="5676734" y="1696218"/>
            <a:ext cx="7128232" cy="7855083"/>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Someone with control over their own and a share of control over our common destinies…"/>
          <p:cNvSpPr txBox="1"/>
          <p:nvPr>
            <p:ph type="body" sz="half" idx="1"/>
          </p:nvPr>
        </p:nvSpPr>
        <p:spPr>
          <a:xfrm>
            <a:off x="144877" y="1587500"/>
            <a:ext cx="5446197" cy="7620001"/>
          </a:xfrm>
          <a:prstGeom prst="rect">
            <a:avLst/>
          </a:prstGeom>
        </p:spPr>
        <p:txBody>
          <a:bodyPr anchor="t"/>
          <a:lstStyle/>
          <a:p>
            <a:pPr marL="426719" indent="-426719" defTabSz="560831">
              <a:spcBef>
                <a:spcPts val="1700"/>
              </a:spcBef>
              <a:defRPr sz="3455">
                <a:latin typeface="Times New Roman"/>
                <a:ea typeface="Times New Roman"/>
                <a:cs typeface="Times New Roman"/>
                <a:sym typeface="Times New Roman"/>
              </a:defRPr>
            </a:pPr>
            <a:r>
              <a:t>Someone with control over their own and a share of control over our common destinies</a:t>
            </a:r>
          </a:p>
          <a:p>
            <a:pPr lvl="1" marL="853439" indent="-426719" defTabSz="560831">
              <a:spcBef>
                <a:spcPts val="1700"/>
              </a:spcBef>
              <a:defRPr sz="3455">
                <a:latin typeface="Times New Roman"/>
                <a:ea typeface="Times New Roman"/>
                <a:cs typeface="Times New Roman"/>
                <a:sym typeface="Times New Roman"/>
              </a:defRPr>
            </a:pPr>
            <a:r>
              <a:t>Not someone taught a particular skill to do one thing</a:t>
            </a:r>
          </a:p>
          <a:p>
            <a:pPr lvl="1" marL="853439" indent="-426719" defTabSz="560831">
              <a:spcBef>
                <a:spcPts val="1700"/>
              </a:spcBef>
              <a:defRPr sz="3455">
                <a:latin typeface="Times New Roman"/>
                <a:ea typeface="Times New Roman"/>
                <a:cs typeface="Times New Roman"/>
                <a:sym typeface="Times New Roman"/>
              </a:defRPr>
            </a:pPr>
            <a:r>
              <a:t>But, rather, someone whose life will be spent in a wide range of activities</a:t>
            </a:r>
          </a:p>
          <a:p>
            <a:pPr lvl="1" marL="853439" indent="-426719" defTabSz="560831">
              <a:spcBef>
                <a:spcPts val="1700"/>
              </a:spcBef>
              <a:defRPr sz="3455">
                <a:latin typeface="Times New Roman"/>
                <a:ea typeface="Times New Roman"/>
                <a:cs typeface="Times New Roman"/>
                <a:sym typeface="Times New Roman"/>
              </a:defRPr>
            </a:pPr>
            <a:r>
              <a:t>And who thus needs a wide range of knowledge</a:t>
            </a:r>
          </a:p>
        </p:txBody>
      </p:sp>
      <p:sp>
        <p:nvSpPr>
          <p:cNvPr id="151" name="What Is a “Liberal Education”? II"/>
          <p:cNvSpPr txBox="1"/>
          <p:nvPr>
            <p:ph type="title"/>
          </p:nvPr>
        </p:nvSpPr>
        <p:spPr>
          <a:xfrm>
            <a:off x="152400" y="15531"/>
            <a:ext cx="12700000" cy="1587501"/>
          </a:xfrm>
          <a:prstGeom prst="rect">
            <a:avLst/>
          </a:prstGeom>
        </p:spPr>
        <p:txBody>
          <a:bodyPr/>
          <a:lstStyle>
            <a:lvl1pPr defTabSz="368045">
              <a:defRPr sz="6300">
                <a:solidFill>
                  <a:srgbClr val="000080"/>
                </a:solidFill>
              </a:defRPr>
            </a:lvl1pPr>
          </a:lstStyle>
          <a:p>
            <a:pPr/>
            <a:r>
              <a:t>What Is a “Liberal Education”? II</a:t>
            </a:r>
          </a:p>
        </p:txBody>
      </p:sp>
      <p:pic>
        <p:nvPicPr>
          <p:cNvPr id="152" name="www_nber_org_papers_w12984_pdf.png" descr="www_nber_org_papers_w12984_pdf.png"/>
          <p:cNvPicPr>
            <a:picLocks noChangeAspect="0"/>
          </p:cNvPicPr>
          <p:nvPr/>
        </p:nvPicPr>
        <p:blipFill>
          <a:blip r:embed="rId3">
            <a:extLst/>
          </a:blip>
          <a:stretch>
            <a:fillRect/>
          </a:stretch>
        </p:blipFill>
        <p:spPr>
          <a:xfrm>
            <a:off x="5676734" y="1696218"/>
            <a:ext cx="7128232" cy="785508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A liberal education is a very valuable thing…"/>
          <p:cNvSpPr txBox="1"/>
          <p:nvPr>
            <p:ph type="body" sz="half" idx="1"/>
          </p:nvPr>
        </p:nvSpPr>
        <p:spPr>
          <a:xfrm>
            <a:off x="144877" y="1587500"/>
            <a:ext cx="5446197" cy="7620001"/>
          </a:xfrm>
          <a:prstGeom prst="rect">
            <a:avLst/>
          </a:prstGeom>
        </p:spPr>
        <p:txBody>
          <a:bodyPr anchor="t"/>
          <a:lstStyle/>
          <a:p>
            <a:pPr>
              <a:spcBef>
                <a:spcPts val="1800"/>
              </a:spcBef>
              <a:defRPr>
                <a:latin typeface="Times New Roman"/>
                <a:ea typeface="Times New Roman"/>
                <a:cs typeface="Times New Roman"/>
                <a:sym typeface="Times New Roman"/>
              </a:defRPr>
            </a:pPr>
            <a:r>
              <a:t>A liberal education is a very valuable thing</a:t>
            </a:r>
          </a:p>
          <a:p>
            <a:pPr>
              <a:spcBef>
                <a:spcPts val="1800"/>
              </a:spcBef>
              <a:defRPr>
                <a:latin typeface="Times New Roman"/>
                <a:ea typeface="Times New Roman"/>
                <a:cs typeface="Times New Roman"/>
                <a:sym typeface="Times New Roman"/>
              </a:defRPr>
            </a:pPr>
            <a:r>
              <a:t>Difference in the natural log (ln) of 0.6 means that:</a:t>
            </a:r>
          </a:p>
          <a:p>
            <a:pPr>
              <a:spcBef>
                <a:spcPts val="1800"/>
              </a:spcBef>
              <a:defRPr>
                <a:latin typeface="Times New Roman"/>
                <a:ea typeface="Times New Roman"/>
                <a:cs typeface="Times New Roman"/>
                <a:sym typeface="Times New Roman"/>
              </a:defRPr>
            </a:pPr>
            <a:r>
              <a:t>the higher number is 1 + 0.6 + (0.6)^2/(2!) + (0.6)^3/(3!) + (0.6)^4/(4!)+ … </a:t>
            </a:r>
          </a:p>
          <a:p>
            <a:pPr>
              <a:spcBef>
                <a:spcPts val="1800"/>
              </a:spcBef>
              <a:defRPr>
                <a:latin typeface="Times New Roman"/>
                <a:ea typeface="Times New Roman"/>
                <a:cs typeface="Times New Roman"/>
                <a:sym typeface="Times New Roman"/>
              </a:defRPr>
            </a:pPr>
            <a:r>
              <a:t>= 1.8221 times the lesser: </a:t>
            </a:r>
          </a:p>
          <a:p>
            <a:pPr>
              <a:spcBef>
                <a:spcPts val="1800"/>
              </a:spcBef>
              <a:defRPr>
                <a:latin typeface="Times New Roman"/>
                <a:ea typeface="Times New Roman"/>
                <a:cs typeface="Times New Roman"/>
                <a:sym typeface="Times New Roman"/>
              </a:defRPr>
            </a:pPr>
            <a:r>
              <a:t>is 82% higher.</a:t>
            </a:r>
          </a:p>
        </p:txBody>
      </p:sp>
      <p:sp>
        <p:nvSpPr>
          <p:cNvPr id="157" name="Privileges and Immunities"/>
          <p:cNvSpPr txBox="1"/>
          <p:nvPr>
            <p:ph type="title"/>
          </p:nvPr>
        </p:nvSpPr>
        <p:spPr>
          <a:xfrm>
            <a:off x="152400" y="15531"/>
            <a:ext cx="12700000" cy="1587501"/>
          </a:xfrm>
          <a:prstGeom prst="rect">
            <a:avLst/>
          </a:prstGeom>
        </p:spPr>
        <p:txBody>
          <a:bodyPr/>
          <a:lstStyle>
            <a:lvl1pPr defTabSz="467359">
              <a:defRPr>
                <a:solidFill>
                  <a:srgbClr val="000080"/>
                </a:solidFill>
              </a:defRPr>
            </a:lvl1pPr>
          </a:lstStyle>
          <a:p>
            <a:pPr/>
            <a:r>
              <a:t>Privileges and Immunities</a:t>
            </a:r>
          </a:p>
        </p:txBody>
      </p:sp>
      <p:pic>
        <p:nvPicPr>
          <p:cNvPr id="158" name="www_nber_org_papers_w12984_pdf.png" descr="www_nber_org_papers_w12984_pdf.png"/>
          <p:cNvPicPr>
            <a:picLocks noChangeAspect="0"/>
          </p:cNvPicPr>
          <p:nvPr/>
        </p:nvPicPr>
        <p:blipFill>
          <a:blip r:embed="rId3">
            <a:extLst/>
          </a:blip>
          <a:stretch>
            <a:fillRect/>
          </a:stretch>
        </p:blipFill>
        <p:spPr>
          <a:xfrm>
            <a:off x="5676734" y="1696218"/>
            <a:ext cx="7128232" cy="7855083"/>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At a $40,000/year average earnings level……"/>
          <p:cNvSpPr txBox="1"/>
          <p:nvPr>
            <p:ph type="body" sz="half" idx="1"/>
          </p:nvPr>
        </p:nvSpPr>
        <p:spPr>
          <a:xfrm>
            <a:off x="144877" y="1587500"/>
            <a:ext cx="5446197" cy="7620001"/>
          </a:xfrm>
          <a:prstGeom prst="rect">
            <a:avLst/>
          </a:prstGeom>
        </p:spPr>
        <p:txBody>
          <a:bodyPr anchor="t"/>
          <a:lstStyle/>
          <a:p>
            <a:pPr marL="404495" indent="-404495" defTabSz="531622">
              <a:spcBef>
                <a:spcPts val="1600"/>
              </a:spcBef>
              <a:defRPr sz="3276">
                <a:latin typeface="Times New Roman"/>
                <a:ea typeface="Times New Roman"/>
                <a:cs typeface="Times New Roman"/>
                <a:sym typeface="Times New Roman"/>
              </a:defRPr>
            </a:pPr>
            <a:r>
              <a:t>At a $40,000/year average earnings level…</a:t>
            </a:r>
          </a:p>
          <a:p>
            <a:pPr marL="404495" indent="-404495" defTabSz="531622">
              <a:spcBef>
                <a:spcPts val="1600"/>
              </a:spcBef>
              <a:defRPr sz="3276">
                <a:latin typeface="Times New Roman"/>
                <a:ea typeface="Times New Roman"/>
                <a:cs typeface="Times New Roman"/>
                <a:sym typeface="Times New Roman"/>
              </a:defRPr>
            </a:pPr>
            <a:r>
              <a:t>82.2% x $40,000/year =$32,884/year</a:t>
            </a:r>
          </a:p>
          <a:p>
            <a:pPr marL="404495" indent="-404495" defTabSz="531622">
              <a:spcBef>
                <a:spcPts val="1600"/>
              </a:spcBef>
              <a:defRPr sz="3276">
                <a:latin typeface="Times New Roman"/>
                <a:ea typeface="Times New Roman"/>
                <a:cs typeface="Times New Roman"/>
                <a:sym typeface="Times New Roman"/>
              </a:defRPr>
            </a:pPr>
            <a:r>
              <a:t>Go to college: invest $15K/yr (tuition and fees) + $20K/yr (earnings not made) for 5 years = $175,000</a:t>
            </a:r>
          </a:p>
          <a:p>
            <a:pPr marL="404495" indent="-404495" defTabSz="531622">
              <a:spcBef>
                <a:spcPts val="1600"/>
              </a:spcBef>
              <a:defRPr sz="3276">
                <a:latin typeface="Times New Roman"/>
                <a:ea typeface="Times New Roman"/>
                <a:cs typeface="Times New Roman"/>
                <a:sym typeface="Times New Roman"/>
              </a:defRPr>
            </a:pPr>
            <a:r>
              <a:t>Get an extra $32,884/year for 40 years if you’re the kind of person who can graduate</a:t>
            </a:r>
          </a:p>
          <a:p>
            <a:pPr marL="404495" indent="-404495" defTabSz="531622">
              <a:spcBef>
                <a:spcPts val="1600"/>
              </a:spcBef>
              <a:defRPr sz="3276">
                <a:latin typeface="Times New Roman"/>
                <a:ea typeface="Times New Roman"/>
                <a:cs typeface="Times New Roman"/>
                <a:sym typeface="Times New Roman"/>
              </a:defRPr>
            </a:pPr>
            <a:r>
              <a:t>Plus: freedom, depth of experience…</a:t>
            </a:r>
          </a:p>
        </p:txBody>
      </p:sp>
      <p:sp>
        <p:nvSpPr>
          <p:cNvPr id="163" name="Privileges and Immunities"/>
          <p:cNvSpPr txBox="1"/>
          <p:nvPr>
            <p:ph type="title"/>
          </p:nvPr>
        </p:nvSpPr>
        <p:spPr>
          <a:xfrm>
            <a:off x="152400" y="15531"/>
            <a:ext cx="12700000" cy="1587501"/>
          </a:xfrm>
          <a:prstGeom prst="rect">
            <a:avLst/>
          </a:prstGeom>
        </p:spPr>
        <p:txBody>
          <a:bodyPr/>
          <a:lstStyle>
            <a:lvl1pPr defTabSz="467359">
              <a:defRPr>
                <a:solidFill>
                  <a:srgbClr val="000080"/>
                </a:solidFill>
              </a:defRPr>
            </a:lvl1pPr>
          </a:lstStyle>
          <a:p>
            <a:pPr/>
            <a:r>
              <a:t>Privileges and Immunities</a:t>
            </a:r>
          </a:p>
        </p:txBody>
      </p:sp>
      <p:pic>
        <p:nvPicPr>
          <p:cNvPr id="164" name="www_nber_org_papers_w12984_pdf.png" descr="www_nber_org_papers_w12984_pdf.png"/>
          <p:cNvPicPr>
            <a:picLocks noChangeAspect="0"/>
          </p:cNvPicPr>
          <p:nvPr/>
        </p:nvPicPr>
        <p:blipFill>
          <a:blip r:embed="rId3">
            <a:extLst/>
          </a:blip>
          <a:stretch>
            <a:fillRect/>
          </a:stretch>
        </p:blipFill>
        <p:spPr>
          <a:xfrm>
            <a:off x="5676734" y="1696218"/>
            <a:ext cx="7128232" cy="7855083"/>
          </a:xfrm>
          <a:prstGeom prst="rect">
            <a:avLst/>
          </a:prstGeom>
          <a:ln w="12700">
            <a:miter lim="400000"/>
          </a:ln>
        </p:spPr>
      </p:pic>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